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66" r:id="rId5"/>
  </p:sldMasterIdLst>
  <p:notesMasterIdLst>
    <p:notesMasterId r:id="rId38"/>
  </p:notesMasterIdLst>
  <p:sldIdLst>
    <p:sldId id="289" r:id="rId6"/>
    <p:sldId id="286" r:id="rId7"/>
    <p:sldId id="291" r:id="rId8"/>
    <p:sldId id="296" r:id="rId9"/>
    <p:sldId id="292" r:id="rId10"/>
    <p:sldId id="293" r:id="rId11"/>
    <p:sldId id="351" r:id="rId12"/>
    <p:sldId id="294" r:id="rId13"/>
    <p:sldId id="295" r:id="rId14"/>
    <p:sldId id="298" r:id="rId15"/>
    <p:sldId id="300" r:id="rId16"/>
    <p:sldId id="301" r:id="rId17"/>
    <p:sldId id="305" r:id="rId18"/>
    <p:sldId id="308" r:id="rId19"/>
    <p:sldId id="309" r:id="rId20"/>
    <p:sldId id="311" r:id="rId21"/>
    <p:sldId id="314" r:id="rId22"/>
    <p:sldId id="352" r:id="rId23"/>
    <p:sldId id="315" r:id="rId24"/>
    <p:sldId id="316" r:id="rId25"/>
    <p:sldId id="320" r:id="rId26"/>
    <p:sldId id="322" r:id="rId27"/>
    <p:sldId id="325" r:id="rId28"/>
    <p:sldId id="339" r:id="rId29"/>
    <p:sldId id="343" r:id="rId30"/>
    <p:sldId id="329" r:id="rId31"/>
    <p:sldId id="345" r:id="rId32"/>
    <p:sldId id="346" r:id="rId33"/>
    <p:sldId id="332" r:id="rId34"/>
    <p:sldId id="347" r:id="rId35"/>
    <p:sldId id="334" r:id="rId36"/>
    <p:sldId id="348" r:id="rId37"/>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1" autoAdjust="0"/>
    <p:restoredTop sz="85560" autoAdjust="0"/>
  </p:normalViewPr>
  <p:slideViewPr>
    <p:cSldViewPr snapToGrid="0">
      <p:cViewPr varScale="1">
        <p:scale>
          <a:sx n="97" d="100"/>
          <a:sy n="97" d="100"/>
        </p:scale>
        <p:origin x="900" y="9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A968C6-C1EC-4F7F-8CA2-E3A674A97379}" type="datetimeFigureOut">
              <a:rPr lang="pl-PL" smtClean="0"/>
              <a:t>2023-05-30</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D6F852-1F30-4DAC-B8E8-D5148033F1C2}" type="slidenum">
              <a:rPr lang="pl-PL" smtClean="0"/>
              <a:t>‹#›</a:t>
            </a:fld>
            <a:endParaRPr lang="pl-PL"/>
          </a:p>
        </p:txBody>
      </p:sp>
    </p:spTree>
    <p:extLst>
      <p:ext uri="{BB962C8B-B14F-4D97-AF65-F5344CB8AC3E}">
        <p14:creationId xmlns:p14="http://schemas.microsoft.com/office/powerpoint/2010/main" val="563282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a:t>
            </a:fld>
            <a:endParaRPr lang="pl-PL"/>
          </a:p>
        </p:txBody>
      </p:sp>
    </p:spTree>
    <p:extLst>
      <p:ext uri="{BB962C8B-B14F-4D97-AF65-F5344CB8AC3E}">
        <p14:creationId xmlns:p14="http://schemas.microsoft.com/office/powerpoint/2010/main" val="564034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27</a:t>
            </a:fld>
            <a:endParaRPr lang="pl-PL"/>
          </a:p>
        </p:txBody>
      </p:sp>
    </p:spTree>
    <p:extLst>
      <p:ext uri="{BB962C8B-B14F-4D97-AF65-F5344CB8AC3E}">
        <p14:creationId xmlns:p14="http://schemas.microsoft.com/office/powerpoint/2010/main" val="3252906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28</a:t>
            </a:fld>
            <a:endParaRPr lang="pl-PL"/>
          </a:p>
        </p:txBody>
      </p:sp>
    </p:spTree>
    <p:extLst>
      <p:ext uri="{BB962C8B-B14F-4D97-AF65-F5344CB8AC3E}">
        <p14:creationId xmlns:p14="http://schemas.microsoft.com/office/powerpoint/2010/main" val="2079986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30</a:t>
            </a:fld>
            <a:endParaRPr lang="pl-PL"/>
          </a:p>
        </p:txBody>
      </p:sp>
    </p:spTree>
    <p:extLst>
      <p:ext uri="{BB962C8B-B14F-4D97-AF65-F5344CB8AC3E}">
        <p14:creationId xmlns:p14="http://schemas.microsoft.com/office/powerpoint/2010/main" val="1109589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32</a:t>
            </a:fld>
            <a:endParaRPr lang="pl-PL"/>
          </a:p>
        </p:txBody>
      </p:sp>
    </p:spTree>
    <p:extLst>
      <p:ext uri="{BB962C8B-B14F-4D97-AF65-F5344CB8AC3E}">
        <p14:creationId xmlns:p14="http://schemas.microsoft.com/office/powerpoint/2010/main" val="4043994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11</a:t>
            </a:fld>
            <a:endParaRPr lang="pl-PL"/>
          </a:p>
        </p:txBody>
      </p:sp>
    </p:spTree>
    <p:extLst>
      <p:ext uri="{BB962C8B-B14F-4D97-AF65-F5344CB8AC3E}">
        <p14:creationId xmlns:p14="http://schemas.microsoft.com/office/powerpoint/2010/main" val="4140716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13</a:t>
            </a:fld>
            <a:endParaRPr lang="pl-PL"/>
          </a:p>
        </p:txBody>
      </p:sp>
    </p:spTree>
    <p:extLst>
      <p:ext uri="{BB962C8B-B14F-4D97-AF65-F5344CB8AC3E}">
        <p14:creationId xmlns:p14="http://schemas.microsoft.com/office/powerpoint/2010/main" val="917267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21</a:t>
            </a:fld>
            <a:endParaRPr lang="pl-PL"/>
          </a:p>
        </p:txBody>
      </p:sp>
    </p:spTree>
    <p:extLst>
      <p:ext uri="{BB962C8B-B14F-4D97-AF65-F5344CB8AC3E}">
        <p14:creationId xmlns:p14="http://schemas.microsoft.com/office/powerpoint/2010/main" val="1765557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22</a:t>
            </a:fld>
            <a:endParaRPr lang="pl-PL"/>
          </a:p>
        </p:txBody>
      </p:sp>
    </p:spTree>
    <p:extLst>
      <p:ext uri="{BB962C8B-B14F-4D97-AF65-F5344CB8AC3E}">
        <p14:creationId xmlns:p14="http://schemas.microsoft.com/office/powerpoint/2010/main" val="3041311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23</a:t>
            </a:fld>
            <a:endParaRPr lang="pl-PL"/>
          </a:p>
        </p:txBody>
      </p:sp>
    </p:spTree>
    <p:extLst>
      <p:ext uri="{BB962C8B-B14F-4D97-AF65-F5344CB8AC3E}">
        <p14:creationId xmlns:p14="http://schemas.microsoft.com/office/powerpoint/2010/main" val="199871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24</a:t>
            </a:fld>
            <a:endParaRPr lang="pl-PL"/>
          </a:p>
        </p:txBody>
      </p:sp>
    </p:spTree>
    <p:extLst>
      <p:ext uri="{BB962C8B-B14F-4D97-AF65-F5344CB8AC3E}">
        <p14:creationId xmlns:p14="http://schemas.microsoft.com/office/powerpoint/2010/main" val="3690645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25</a:t>
            </a:fld>
            <a:endParaRPr lang="pl-PL"/>
          </a:p>
        </p:txBody>
      </p:sp>
    </p:spTree>
    <p:extLst>
      <p:ext uri="{BB962C8B-B14F-4D97-AF65-F5344CB8AC3E}">
        <p14:creationId xmlns:p14="http://schemas.microsoft.com/office/powerpoint/2010/main" val="1528327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26</a:t>
            </a:fld>
            <a:endParaRPr lang="pl-PL"/>
          </a:p>
        </p:txBody>
      </p:sp>
    </p:spTree>
    <p:extLst>
      <p:ext uri="{BB962C8B-B14F-4D97-AF65-F5344CB8AC3E}">
        <p14:creationId xmlns:p14="http://schemas.microsoft.com/office/powerpoint/2010/main" val="1056484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7446448-D936-65D6-6F12-482F0DABD5EF}"/>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pl-PL" dirty="0"/>
              <a:t>Kliknij, aby edytować styl</a:t>
            </a:r>
          </a:p>
        </p:txBody>
      </p:sp>
      <p:sp>
        <p:nvSpPr>
          <p:cNvPr id="3" name="Podtytuł 2">
            <a:extLst>
              <a:ext uri="{FF2B5EF4-FFF2-40B4-BE49-F238E27FC236}">
                <a16:creationId xmlns:a16="http://schemas.microsoft.com/office/drawing/2014/main" id="{2FD1A6EE-40D4-2234-0EC7-2FE96974DE42}"/>
              </a:ext>
            </a:extLst>
          </p:cNvPr>
          <p:cNvSpPr txBox="1">
            <a:spLocks noGrp="1"/>
          </p:cNvSpPr>
          <p:nvPr>
            <p:ph type="subTitle" idx="1"/>
          </p:nvPr>
        </p:nvSpPr>
        <p:spPr>
          <a:xfrm>
            <a:off x="1524003" y="3602041"/>
            <a:ext cx="9144000" cy="1655758"/>
          </a:xfrm>
          <a:prstGeom prst="rect">
            <a:avLst/>
          </a:prstGeom>
          <a:noFill/>
          <a:ln>
            <a:noFill/>
          </a:ln>
        </p:spPr>
        <p:txBody>
          <a:bodyPr vert="horz" wrap="square" lIns="91440" tIns="45720" rIns="91440" bIns="45720" anchor="t" anchorCtr="1" compatLnSpc="1">
            <a:noAutofit/>
          </a:bodyPr>
          <a:lstStyle>
            <a:lvl1pPr marL="0" marR="0" lvl="0" indent="0" algn="ctr" fontAlgn="auto">
              <a:spcAft>
                <a:spcPts val="0"/>
              </a:spcAft>
              <a:buNone/>
              <a:tabLst/>
              <a:defRPr lang="pl-PL" sz="2400" b="0" i="0" u="none" strike="noStrike" cap="none" spc="0" baseline="0">
                <a:solidFill>
                  <a:srgbClr val="FFFFFF"/>
                </a:solidFill>
                <a:uFillTx/>
                <a:latin typeface="Calibri"/>
              </a:defRPr>
            </a:lvl1pPr>
          </a:lstStyle>
          <a:p>
            <a:pPr lvl="0"/>
            <a:r>
              <a:rPr lang="pl-PL"/>
              <a:t>Kliknij, aby edytować styl wzorca podtytułu</a:t>
            </a:r>
          </a:p>
        </p:txBody>
      </p:sp>
    </p:spTree>
    <p:extLst>
      <p:ext uri="{BB962C8B-B14F-4D97-AF65-F5344CB8AC3E}">
        <p14:creationId xmlns:p14="http://schemas.microsoft.com/office/powerpoint/2010/main" val="3204414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98C70C5-9838-7F81-B92D-54388E74E40B}"/>
              </a:ext>
            </a:extLst>
          </p:cNvPr>
          <p:cNvSpPr txBox="1">
            <a:spLocks noGrp="1"/>
          </p:cNvSpPr>
          <p:nvPr>
            <p:ph type="title"/>
          </p:nvPr>
        </p:nvSpPr>
        <p:spPr>
          <a:xfrm>
            <a:off x="658368" y="264983"/>
            <a:ext cx="10881102" cy="978601"/>
          </a:xfrm>
        </p:spPr>
        <p:txBody>
          <a:bodyPr anchor="b"/>
          <a:lstStyle>
            <a:lvl1pPr>
              <a:defRPr sz="6000"/>
            </a:lvl1pPr>
          </a:lstStyle>
          <a:p>
            <a:pPr lvl="0"/>
            <a:r>
              <a:rPr lang="pl-PL" dirty="0"/>
              <a:t>Kliknij, aby edytować styl</a:t>
            </a:r>
          </a:p>
        </p:txBody>
      </p:sp>
      <p:sp>
        <p:nvSpPr>
          <p:cNvPr id="3" name="Symbol zastępczy tekstu 2">
            <a:extLst>
              <a:ext uri="{FF2B5EF4-FFF2-40B4-BE49-F238E27FC236}">
                <a16:creationId xmlns:a16="http://schemas.microsoft.com/office/drawing/2014/main" id="{80B5FA35-26FA-8714-EB69-89BBA3EC62C1}"/>
              </a:ext>
            </a:extLst>
          </p:cNvPr>
          <p:cNvSpPr txBox="1">
            <a:spLocks noGrp="1"/>
          </p:cNvSpPr>
          <p:nvPr>
            <p:ph type="body" idx="1"/>
          </p:nvPr>
        </p:nvSpPr>
        <p:spPr>
          <a:xfrm>
            <a:off x="658368" y="1527049"/>
            <a:ext cx="10881103" cy="4190622"/>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pl-PL" sz="2400" b="0" i="0" u="none" strike="noStrike" cap="none" spc="0" baseline="0">
                <a:solidFill>
                  <a:schemeClr val="bg1"/>
                </a:solidFill>
                <a:uFillTx/>
                <a:latin typeface="Calibri"/>
              </a:defRPr>
            </a:lvl1pPr>
          </a:lstStyle>
          <a:p>
            <a:pPr lvl="0"/>
            <a:r>
              <a:rPr lang="pl-PL" dirty="0"/>
              <a:t>Kliknij, aby edytować style wzorca tekstu</a:t>
            </a:r>
          </a:p>
        </p:txBody>
      </p:sp>
    </p:spTree>
    <p:extLst>
      <p:ext uri="{BB962C8B-B14F-4D97-AF65-F5344CB8AC3E}">
        <p14:creationId xmlns:p14="http://schemas.microsoft.com/office/powerpoint/2010/main" val="4470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ytuł i zawartość">
    <p:spTree>
      <p:nvGrpSpPr>
        <p:cNvPr id="1" name=""/>
        <p:cNvGrpSpPr/>
        <p:nvPr/>
      </p:nvGrpSpPr>
      <p:grpSpPr>
        <a:xfrm>
          <a:off x="0" y="0"/>
          <a:ext cx="0" cy="0"/>
          <a:chOff x="0" y="0"/>
          <a:chExt cx="0" cy="0"/>
        </a:xfrm>
      </p:grpSpPr>
      <p:sp>
        <p:nvSpPr>
          <p:cNvPr id="2" name="Symbol zastępczy zawartości 2">
            <a:extLst>
              <a:ext uri="{FF2B5EF4-FFF2-40B4-BE49-F238E27FC236}">
                <a16:creationId xmlns:a16="http://schemas.microsoft.com/office/drawing/2014/main" id="{6E74B8D6-9024-2F5A-2B8F-D1B1A4F6EA3B}"/>
              </a:ext>
            </a:extLst>
          </p:cNvPr>
          <p:cNvSpPr txBox="1">
            <a:spLocks noGrp="1"/>
          </p:cNvSpPr>
          <p:nvPr>
            <p:ph idx="4294967295"/>
          </p:nvPr>
        </p:nvSpPr>
        <p:spPr>
          <a:xfrm>
            <a:off x="474216" y="1399032"/>
            <a:ext cx="10879587" cy="4111097"/>
          </a:xfrm>
          <a:prstGeom prst="rect">
            <a:avLst/>
          </a:prstGeom>
        </p:spPr>
        <p:txBody>
          <a:bodyPr/>
          <a:lstStyle>
            <a:lvl1pPr marL="0" indent="0">
              <a:buNone/>
              <a:defRPr/>
            </a:lvl1pPr>
            <a:lvl2pPr>
              <a:defRPr/>
            </a:lvl2pPr>
            <a:lvl3pPr>
              <a:defRPr/>
            </a:lvl3pPr>
            <a:lvl4pPr>
              <a:defRPr/>
            </a:lvl4pPr>
            <a:lvl5pPr marL="1828800" indent="0">
              <a:buNone/>
              <a:defRPr/>
            </a:lvl5pPr>
          </a:lstStyle>
          <a:p>
            <a:pPr lvl="0"/>
            <a:r>
              <a:rPr lang="pl-PL" dirty="0"/>
              <a:t>Kliknij, aby edytować style wzorca tekstu</a:t>
            </a:r>
          </a:p>
        </p:txBody>
      </p:sp>
      <p:sp>
        <p:nvSpPr>
          <p:cNvPr id="3" name="Symbol zastępczy tytułu 1">
            <a:extLst>
              <a:ext uri="{FF2B5EF4-FFF2-40B4-BE49-F238E27FC236}">
                <a16:creationId xmlns:a16="http://schemas.microsoft.com/office/drawing/2014/main" id="{52399FC3-B29A-6436-6B07-BF0B249063EC}"/>
              </a:ext>
            </a:extLst>
          </p:cNvPr>
          <p:cNvSpPr txBox="1">
            <a:spLocks noGrp="1"/>
          </p:cNvSpPr>
          <p:nvPr>
            <p:ph type="title"/>
          </p:nvPr>
        </p:nvSpPr>
        <p:spPr>
          <a:xfrm>
            <a:off x="474215" y="285226"/>
            <a:ext cx="10879587" cy="540401"/>
          </a:xfrm>
          <a:prstGeom prst="rect">
            <a:avLst/>
          </a:prstGeom>
        </p:spPr>
        <p:txBody>
          <a:bodyPr/>
          <a:lstStyle>
            <a:lvl1pPr>
              <a:defRPr>
                <a:solidFill>
                  <a:schemeClr val="bg1"/>
                </a:solidFill>
              </a:defRPr>
            </a:lvl1pPr>
          </a:lstStyle>
          <a:p>
            <a:pPr lvl="0"/>
            <a:r>
              <a:rPr lang="pl-PL" dirty="0"/>
              <a:t>Kliknij, aby edytować styl</a:t>
            </a:r>
          </a:p>
        </p:txBody>
      </p:sp>
    </p:spTree>
    <p:extLst>
      <p:ext uri="{BB962C8B-B14F-4D97-AF65-F5344CB8AC3E}">
        <p14:creationId xmlns:p14="http://schemas.microsoft.com/office/powerpoint/2010/main" val="300397770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ytuł i zawartość">
    <p:spTree>
      <p:nvGrpSpPr>
        <p:cNvPr id="1" name=""/>
        <p:cNvGrpSpPr/>
        <p:nvPr/>
      </p:nvGrpSpPr>
      <p:grpSpPr>
        <a:xfrm>
          <a:off x="0" y="0"/>
          <a:ext cx="0" cy="0"/>
          <a:chOff x="0" y="0"/>
          <a:chExt cx="0" cy="0"/>
        </a:xfrm>
      </p:grpSpPr>
      <p:sp>
        <p:nvSpPr>
          <p:cNvPr id="2" name="Symbol zastępczy zawartości 2">
            <a:extLst>
              <a:ext uri="{FF2B5EF4-FFF2-40B4-BE49-F238E27FC236}">
                <a16:creationId xmlns:a16="http://schemas.microsoft.com/office/drawing/2014/main" id="{6E74B8D6-9024-2F5A-2B8F-D1B1A4F6EA3B}"/>
              </a:ext>
            </a:extLst>
          </p:cNvPr>
          <p:cNvSpPr txBox="1">
            <a:spLocks noGrp="1"/>
          </p:cNvSpPr>
          <p:nvPr>
            <p:ph idx="4294967295"/>
          </p:nvPr>
        </p:nvSpPr>
        <p:spPr>
          <a:xfrm>
            <a:off x="474216" y="1399032"/>
            <a:ext cx="10879587" cy="4111097"/>
          </a:xfrm>
          <a:prstGeom prst="rect">
            <a:avLst/>
          </a:prstGeom>
        </p:spPr>
        <p:txBody>
          <a:bodyPr/>
          <a:lstStyle>
            <a:lvl1pPr>
              <a:defRPr/>
            </a:lvl1pPr>
            <a:lvl2pPr>
              <a:defRPr/>
            </a:lvl2pPr>
            <a:lvl3pPr>
              <a:defRPr/>
            </a:lvl3pPr>
            <a:lvl4pPr>
              <a:defRPr/>
            </a:lvl4pPr>
            <a:lvl5pPr>
              <a:defRPr/>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3" name="Symbol zastępczy tytułu 1">
            <a:extLst>
              <a:ext uri="{FF2B5EF4-FFF2-40B4-BE49-F238E27FC236}">
                <a16:creationId xmlns:a16="http://schemas.microsoft.com/office/drawing/2014/main" id="{52399FC3-B29A-6436-6B07-BF0B249063EC}"/>
              </a:ext>
            </a:extLst>
          </p:cNvPr>
          <p:cNvSpPr txBox="1">
            <a:spLocks noGrp="1"/>
          </p:cNvSpPr>
          <p:nvPr>
            <p:ph type="title"/>
          </p:nvPr>
        </p:nvSpPr>
        <p:spPr>
          <a:xfrm>
            <a:off x="474215" y="285226"/>
            <a:ext cx="10879587" cy="540401"/>
          </a:xfrm>
          <a:prstGeom prst="rect">
            <a:avLst/>
          </a:prstGeom>
        </p:spPr>
        <p:txBody>
          <a:bodyPr/>
          <a:lstStyle>
            <a:lvl1pPr>
              <a:defRPr>
                <a:solidFill>
                  <a:schemeClr val="bg1"/>
                </a:solidFill>
              </a:defRPr>
            </a:lvl1pPr>
          </a:lstStyle>
          <a:p>
            <a:pPr lvl="0"/>
            <a:r>
              <a:rPr lang="pl-PL" dirty="0"/>
              <a:t>Kliknij, aby edytować styl</a:t>
            </a:r>
          </a:p>
        </p:txBody>
      </p:sp>
    </p:spTree>
    <p:extLst>
      <p:ext uri="{BB962C8B-B14F-4D97-AF65-F5344CB8AC3E}">
        <p14:creationId xmlns:p14="http://schemas.microsoft.com/office/powerpoint/2010/main" val="328358538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9AE11835-23B5-1918-9576-CEAF906134CD}"/>
              </a:ext>
            </a:extLst>
          </p:cNvPr>
          <p:cNvPicPr>
            <a:picLocks noChangeAspect="1"/>
          </p:cNvPicPr>
          <p:nvPr userDrawn="1"/>
        </p:nvPicPr>
        <p:blipFill>
          <a:blip r:embed="rId4"/>
          <a:stretch>
            <a:fillRect/>
          </a:stretch>
        </p:blipFill>
        <p:spPr>
          <a:xfrm>
            <a:off x="0" y="8575"/>
            <a:ext cx="12192000" cy="6840849"/>
          </a:xfrm>
          <a:prstGeom prst="rect">
            <a:avLst/>
          </a:prstGeom>
        </p:spPr>
      </p:pic>
      <p:sp>
        <p:nvSpPr>
          <p:cNvPr id="3" name="Symbol zastępczy tytułu 1">
            <a:extLst>
              <a:ext uri="{FF2B5EF4-FFF2-40B4-BE49-F238E27FC236}">
                <a16:creationId xmlns:a16="http://schemas.microsoft.com/office/drawing/2014/main" id="{75E4D903-6446-8B1B-8DCF-2CDBAF9E67B2}"/>
              </a:ext>
            </a:extLst>
          </p:cNvPr>
          <p:cNvSpPr txBox="1">
            <a:spLocks noGrp="1"/>
          </p:cNvSpPr>
          <p:nvPr>
            <p:ph type="title"/>
          </p:nvPr>
        </p:nvSpPr>
        <p:spPr>
          <a:xfrm>
            <a:off x="838203" y="2498726"/>
            <a:ext cx="10515600" cy="1325559"/>
          </a:xfrm>
          <a:prstGeom prst="rect">
            <a:avLst/>
          </a:prstGeom>
          <a:noFill/>
          <a:ln>
            <a:noFill/>
          </a:ln>
        </p:spPr>
        <p:txBody>
          <a:bodyPr vert="horz" wrap="square" lIns="91440" tIns="45720" rIns="91440" bIns="45720" anchor="ctr" anchorCtr="0" compatLnSpc="1">
            <a:normAutofit/>
          </a:bodyPr>
          <a:lstStyle/>
          <a:p>
            <a:pPr lvl="0"/>
            <a:r>
              <a:rPr lang="pl-PL" dirty="0"/>
              <a:t>Kliknij, aby edytować styl</a:t>
            </a:r>
          </a:p>
        </p:txBody>
      </p:sp>
      <p:pic>
        <p:nvPicPr>
          <p:cNvPr id="6" name="Obraz 5" descr="Logotypy: Fundusze Europejskie na Rozwój Cyfrowy, Centrum Projektów Polska Cyfrowa, Unia Europejska Europejski Fundusz Społeczny">
            <a:extLst>
              <a:ext uri="{FF2B5EF4-FFF2-40B4-BE49-F238E27FC236}">
                <a16:creationId xmlns:a16="http://schemas.microsoft.com/office/drawing/2014/main" id="{CA1D6CDF-2F1E-1103-816F-711EFA85E5E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72037" y="5970995"/>
            <a:ext cx="5047926" cy="841321"/>
          </a:xfrm>
          <a:prstGeom prst="rect">
            <a:avLst/>
          </a:prstGeom>
        </p:spPr>
      </p:pic>
    </p:spTree>
    <p:extLst>
      <p:ext uri="{BB962C8B-B14F-4D97-AF65-F5344CB8AC3E}">
        <p14:creationId xmlns:p14="http://schemas.microsoft.com/office/powerpoint/2010/main" val="2439572582"/>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marL="0" marR="0" lvl="0" indent="0" algn="l" defTabSz="914400" rtl="0" fontAlgn="auto" hangingPunct="1">
        <a:lnSpc>
          <a:spcPct val="90000"/>
        </a:lnSpc>
        <a:spcBef>
          <a:spcPts val="0"/>
        </a:spcBef>
        <a:spcAft>
          <a:spcPts val="0"/>
        </a:spcAft>
        <a:buNone/>
        <a:tabLst/>
        <a:defRPr lang="pl-PL" sz="4400" b="0" i="0" u="none" strike="noStrike" kern="1200" cap="none" spc="0" baseline="0">
          <a:solidFill>
            <a:srgbClr val="FFFFFF"/>
          </a:solidFill>
          <a:uFillTx/>
          <a:latin typeface="Calibri Light"/>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Obraz 7">
            <a:extLst>
              <a:ext uri="{FF2B5EF4-FFF2-40B4-BE49-F238E27FC236}">
                <a16:creationId xmlns:a16="http://schemas.microsoft.com/office/drawing/2014/main" id="{5E95FABE-4BBA-56D0-4B2C-CDB26EFD0B85}"/>
              </a:ext>
            </a:extLst>
          </p:cNvPr>
          <p:cNvPicPr>
            <a:picLocks noChangeAspect="1"/>
          </p:cNvPicPr>
          <p:nvPr/>
        </p:nvPicPr>
        <p:blipFill>
          <a:blip r:embed="rId4"/>
          <a:stretch>
            <a:fillRect/>
          </a:stretch>
        </p:blipFill>
        <p:spPr>
          <a:xfrm>
            <a:off x="0" y="0"/>
            <a:ext cx="12191996" cy="1185675"/>
          </a:xfrm>
          <a:prstGeom prst="rect">
            <a:avLst/>
          </a:prstGeom>
          <a:noFill/>
          <a:ln cap="flat">
            <a:noFill/>
          </a:ln>
        </p:spPr>
      </p:pic>
      <p:sp>
        <p:nvSpPr>
          <p:cNvPr id="6" name="Symbol zastępczy tytułu 5">
            <a:extLst>
              <a:ext uri="{FF2B5EF4-FFF2-40B4-BE49-F238E27FC236}">
                <a16:creationId xmlns:a16="http://schemas.microsoft.com/office/drawing/2014/main" id="{03D5F53E-EED4-0485-C749-4056ECD44D0C}"/>
              </a:ext>
            </a:extLst>
          </p:cNvPr>
          <p:cNvSpPr>
            <a:spLocks noGrp="1"/>
          </p:cNvSpPr>
          <p:nvPr>
            <p:ph type="title"/>
          </p:nvPr>
        </p:nvSpPr>
        <p:spPr>
          <a:xfrm>
            <a:off x="838200" y="2742562"/>
            <a:ext cx="10515600" cy="1325563"/>
          </a:xfrm>
          <a:prstGeom prst="rect">
            <a:avLst/>
          </a:prstGeom>
        </p:spPr>
        <p:txBody>
          <a:bodyPr vert="horz" lIns="91440" tIns="45720" rIns="91440" bIns="45720" rtlCol="0" anchor="ctr">
            <a:normAutofit/>
          </a:bodyPr>
          <a:lstStyle/>
          <a:p>
            <a:r>
              <a:rPr lang="pl-PL"/>
              <a:t>Kliknij, aby edytować styl</a:t>
            </a:r>
          </a:p>
        </p:txBody>
      </p:sp>
      <p:pic>
        <p:nvPicPr>
          <p:cNvPr id="4" name="Obraz 3" descr="Logotypy: Fundusze Europejskie na Rozwój Cyfrowy, Rzeczpospolita Polska, Centrum Projektów Polska Cyfrowa, Unia Europejska Europejski Fundusz Społeczny">
            <a:extLst>
              <a:ext uri="{FF2B5EF4-FFF2-40B4-BE49-F238E27FC236}">
                <a16:creationId xmlns:a16="http://schemas.microsoft.com/office/drawing/2014/main" id="{1595E30D-11B7-F86B-CC79-016AF1394F1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96184" y="6167628"/>
            <a:ext cx="6199632" cy="667512"/>
          </a:xfrm>
          <a:prstGeom prst="rect">
            <a:avLst/>
          </a:prstGeom>
        </p:spPr>
      </p:pic>
    </p:spTree>
    <p:extLst>
      <p:ext uri="{BB962C8B-B14F-4D97-AF65-F5344CB8AC3E}">
        <p14:creationId xmlns:p14="http://schemas.microsoft.com/office/powerpoint/2010/main" val="2187325786"/>
      </p:ext>
    </p:extLst>
  </p:cSld>
  <p:clrMap bg1="lt1" tx1="dk1" bg2="lt2" tx2="dk2" accent1="accent1" accent2="accent2" accent3="accent3" accent4="accent4" accent5="accent5" accent6="accent6" hlink="hlink" folHlink="folHlink"/>
  <p:sldLayoutIdLst>
    <p:sldLayoutId id="2147483669" r:id="rId1"/>
    <p:sldLayoutId id="2147483667" r:id="rId2"/>
  </p:sldLayoutIdLst>
  <p:txStyles>
    <p:titleStyle>
      <a:lvl1pPr marL="0" marR="0" lvl="0" indent="0" algn="l" defTabSz="914400" rtl="0" fontAlgn="auto" hangingPunct="1">
        <a:lnSpc>
          <a:spcPct val="90000"/>
        </a:lnSpc>
        <a:spcBef>
          <a:spcPts val="0"/>
        </a:spcBef>
        <a:spcAft>
          <a:spcPts val="0"/>
        </a:spcAft>
        <a:buNone/>
        <a:tabLst/>
        <a:defRPr lang="pl-PL" sz="4400" b="1" i="0" u="none" strike="noStrike" kern="1200" cap="none" spc="0" baseline="0">
          <a:solidFill>
            <a:schemeClr val="tx1"/>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pl-PL"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pl-PL"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pl-PL"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pl-PL"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pl-PL"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C6C998C-6397-2517-60F0-6E865C728BF2}"/>
              </a:ext>
            </a:extLst>
          </p:cNvPr>
          <p:cNvSpPr>
            <a:spLocks noGrp="1"/>
          </p:cNvSpPr>
          <p:nvPr>
            <p:ph type="ctrTitle"/>
          </p:nvPr>
        </p:nvSpPr>
        <p:spPr>
          <a:xfrm>
            <a:off x="0" y="1598725"/>
            <a:ext cx="12192000" cy="1655758"/>
          </a:xfrm>
        </p:spPr>
        <p:txBody>
          <a:bodyPr>
            <a:noAutofit/>
          </a:bodyPr>
          <a:lstStyle/>
          <a:p>
            <a:pPr algn="l">
              <a:lnSpc>
                <a:spcPct val="114000"/>
              </a:lnSpc>
            </a:pPr>
            <a:r>
              <a:rPr lang="pl-PL" sz="3200" b="1" dirty="0">
                <a:latin typeface="+mn-lt"/>
              </a:rPr>
              <a:t>Kryteria dla działania 2.1 Wysoka jakość i dostępność e-usług publicznych w programie Fundusze Europejskie na Rozwój Cyfrowy 2021-2027 (FERC) - niekonkurencyjny sposób wyboru projektów</a:t>
            </a:r>
            <a:endParaRPr lang="pl-PL" sz="3200" b="1" dirty="0">
              <a:latin typeface="+mn-lt"/>
              <a:ea typeface="Open Sans" panose="020B0606030504020204" pitchFamily="34" charset="0"/>
              <a:cs typeface="Open Sans" panose="020B0606030504020204" pitchFamily="34" charset="0"/>
            </a:endParaRPr>
          </a:p>
        </p:txBody>
      </p:sp>
      <p:sp>
        <p:nvSpPr>
          <p:cNvPr id="3" name="Podtytuł 2">
            <a:extLst>
              <a:ext uri="{FF2B5EF4-FFF2-40B4-BE49-F238E27FC236}">
                <a16:creationId xmlns:a16="http://schemas.microsoft.com/office/drawing/2014/main" id="{613B2E07-D0FA-211F-48F0-498F23E0BEDC}"/>
              </a:ext>
            </a:extLst>
          </p:cNvPr>
          <p:cNvSpPr>
            <a:spLocks noGrp="1"/>
          </p:cNvSpPr>
          <p:nvPr>
            <p:ph type="subTitle" idx="1"/>
          </p:nvPr>
        </p:nvSpPr>
        <p:spPr>
          <a:xfrm>
            <a:off x="4924749" y="3769282"/>
            <a:ext cx="9144000" cy="1655758"/>
          </a:xfrm>
        </p:spPr>
        <p:txBody>
          <a:bodyPr/>
          <a:lstStyle/>
          <a:p>
            <a:pPr algn="l">
              <a:lnSpc>
                <a:spcPct val="114000"/>
              </a:lnSpc>
              <a:spcBef>
                <a:spcPts val="0"/>
              </a:spcBef>
            </a:pPr>
            <a:r>
              <a:rPr lang="pl-PL" b="1" dirty="0"/>
              <a:t>Patrycja </a:t>
            </a:r>
            <a:r>
              <a:rPr lang="pl-PL" b="1" dirty="0" err="1"/>
              <a:t>Choderska</a:t>
            </a:r>
            <a:br>
              <a:rPr lang="pl-PL" dirty="0"/>
            </a:br>
            <a:r>
              <a:rPr lang="pl-PL" dirty="0"/>
              <a:t>Dyrektor </a:t>
            </a:r>
          </a:p>
          <a:p>
            <a:pPr algn="l">
              <a:lnSpc>
                <a:spcPct val="114000"/>
              </a:lnSpc>
              <a:spcBef>
                <a:spcPts val="0"/>
              </a:spcBef>
            </a:pPr>
            <a:r>
              <a:rPr lang="pl-PL" dirty="0"/>
              <a:t>Departament Naboru Projektów</a:t>
            </a:r>
          </a:p>
          <a:p>
            <a:pPr algn="l">
              <a:lnSpc>
                <a:spcPct val="114000"/>
              </a:lnSpc>
              <a:spcBef>
                <a:spcPts val="0"/>
              </a:spcBef>
            </a:pPr>
            <a:r>
              <a:rPr lang="pl-PL" dirty="0"/>
              <a:t>Centrum Projektów Polska Cyfrowa</a:t>
            </a:r>
          </a:p>
          <a:p>
            <a:pPr>
              <a:lnSpc>
                <a:spcPct val="114000"/>
              </a:lnSpc>
              <a:spcBef>
                <a:spcPts val="0"/>
              </a:spcBef>
            </a:pPr>
            <a:endParaRPr lang="pl-PL" dirty="0"/>
          </a:p>
        </p:txBody>
      </p:sp>
    </p:spTree>
    <p:extLst>
      <p:ext uri="{BB962C8B-B14F-4D97-AF65-F5344CB8AC3E}">
        <p14:creationId xmlns:p14="http://schemas.microsoft.com/office/powerpoint/2010/main" val="741868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8C29CE89-ACE4-6515-5C8C-594F45802B49}"/>
              </a:ext>
            </a:extLst>
          </p:cNvPr>
          <p:cNvSpPr>
            <a:spLocks noGrp="1"/>
          </p:cNvSpPr>
          <p:nvPr>
            <p:ph idx="4294967295"/>
          </p:nvPr>
        </p:nvSpPr>
        <p:spPr>
          <a:xfrm>
            <a:off x="474216" y="1399032"/>
            <a:ext cx="10879587" cy="4111097"/>
          </a:xfrm>
          <a:prstGeom prst="rect">
            <a:avLst/>
          </a:prstGeom>
        </p:spPr>
        <p:txBody>
          <a:bodyPr/>
          <a:lstStyle/>
          <a:p>
            <a:pPr marL="0" indent="0">
              <a:buNone/>
            </a:pPr>
            <a:r>
              <a:rPr lang="pl-PL" sz="1800" b="1" dirty="0">
                <a:effectLst/>
                <a:latin typeface="Calibri" panose="020F0502020204030204" pitchFamily="34" charset="0"/>
                <a:ea typeface="Calibri" panose="020F0502020204030204" pitchFamily="34" charset="0"/>
                <a:cs typeface="Calibri" panose="020F0502020204030204" pitchFamily="34" charset="0"/>
              </a:rPr>
              <a:t>11.  Zgodność projektu z Kartą Praw Podstawowych Unii Europejskiej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weryfikowana jest zgodność projektu z Kartą Praw Podstawowych Unii Europejskiej w zakresie odnoszącym się do sposobu realizacji i zakresu projektu.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pl-PL" sz="1800" b="1" dirty="0">
                <a:effectLst/>
                <a:latin typeface="Calibri" panose="020F0502020204030204" pitchFamily="34" charset="0"/>
                <a:ea typeface="Calibri" panose="020F0502020204030204" pitchFamily="34" charset="0"/>
                <a:cs typeface="Calibri" panose="020F0502020204030204" pitchFamily="34" charset="0"/>
              </a:rPr>
              <a:t>12.  Zgodność projektu z Konwencją o Prawach Osób Niepełnosprawnych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weryfikowana jest zgodność projektu z Konwencją o Prawach Osób Niepełnosprawnych w zakresie odnoszącym się do sposobu realizacji i zakresu projektu.</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effectLst/>
                <a:latin typeface="Calibri" panose="020F0502020204030204" pitchFamily="34" charset="0"/>
                <a:ea typeface="Calibri" panose="020F0502020204030204" pitchFamily="34" charset="0"/>
              </a:rPr>
              <a:t>Zgodność projektu z ww. dokumentami, należy rozumieć jako brak sprzeczności pomiędzy zapisami wniosku o dofinansowanie a wymogami tego dokumentu lub stwierdzenie, że te wymagania są neutralne wobec zakresu i zawartości projektu.</a:t>
            </a:r>
            <a:endParaRPr lang="pl-PL" sz="1800" dirty="0"/>
          </a:p>
          <a:p>
            <a:pPr marL="446088" indent="0">
              <a:lnSpc>
                <a:spcPct val="114000"/>
              </a:lnSpc>
              <a:spcBef>
                <a:spcPts val="300"/>
              </a:spcBef>
              <a:spcAft>
                <a:spcPts val="300"/>
              </a:spcAft>
              <a:buNone/>
            </a:pPr>
            <a:endParaRPr lang="pl-PL" sz="1800" dirty="0"/>
          </a:p>
          <a:p>
            <a:endParaRPr lang="pl-PL" sz="2000" dirty="0"/>
          </a:p>
        </p:txBody>
      </p:sp>
      <p:sp>
        <p:nvSpPr>
          <p:cNvPr id="3" name="Tytuł 2">
            <a:extLst>
              <a:ext uri="{FF2B5EF4-FFF2-40B4-BE49-F238E27FC236}">
                <a16:creationId xmlns:a16="http://schemas.microsoft.com/office/drawing/2014/main" id="{41D75CA5-E9A3-8D34-FC1D-7FCBAF63DA29}"/>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265829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B9D00FD-BD10-A220-D8CF-80BFF49B3787}"/>
              </a:ext>
            </a:extLst>
          </p:cNvPr>
          <p:cNvSpPr>
            <a:spLocks noGrp="1"/>
          </p:cNvSpPr>
          <p:nvPr>
            <p:ph idx="4294967295"/>
          </p:nvPr>
        </p:nvSpPr>
        <p:spPr>
          <a:xfrm>
            <a:off x="474216" y="1399032"/>
            <a:ext cx="10879587" cy="46751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13.   Zgodność</a:t>
            </a:r>
            <a:r>
              <a:rPr lang="pl-PL" sz="1800" b="1" spc="200" dirty="0">
                <a:effectLst/>
                <a:latin typeface="Calibri" panose="020F0502020204030204" pitchFamily="34" charset="0"/>
                <a:ea typeface="Calibri" panose="020F0502020204030204" pitchFamily="34" charset="0"/>
              </a:rPr>
              <a:t> </a:t>
            </a:r>
            <a:r>
              <a:rPr lang="pl-PL" sz="1800" b="1" dirty="0">
                <a:effectLst/>
                <a:latin typeface="Calibri" panose="020F0502020204030204" pitchFamily="34" charset="0"/>
                <a:ea typeface="Calibri" panose="020F0502020204030204" pitchFamily="34" charset="0"/>
              </a:rPr>
              <a:t>z</a:t>
            </a:r>
            <a:r>
              <a:rPr lang="pl-PL" sz="1800" b="1" spc="200" dirty="0">
                <a:effectLst/>
                <a:latin typeface="Calibri" panose="020F0502020204030204" pitchFamily="34" charset="0"/>
                <a:ea typeface="Calibri" panose="020F0502020204030204" pitchFamily="34" charset="0"/>
              </a:rPr>
              <a:t> </a:t>
            </a:r>
            <a:r>
              <a:rPr lang="pl-PL" sz="1800" b="1" dirty="0">
                <a:effectLst/>
                <a:latin typeface="Calibri" panose="020F0502020204030204" pitchFamily="34" charset="0"/>
                <a:ea typeface="Calibri" panose="020F0502020204030204" pitchFamily="34" charset="0"/>
              </a:rPr>
              <a:t>zasadą </a:t>
            </a:r>
            <a:r>
              <a:rPr lang="pl-PL" sz="1800" b="1" spc="-10" dirty="0">
                <a:effectLst/>
                <a:latin typeface="Calibri" panose="020F0502020204030204" pitchFamily="34" charset="0"/>
                <a:ea typeface="Calibri" panose="020F0502020204030204" pitchFamily="34" charset="0"/>
              </a:rPr>
              <a:t>zrównoważonego rozwoju, w tym zasadą ‘nie czyń poważnej szkody ’ </a:t>
            </a: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jest czy projekt spełnia zasadę zrównoważonego rozwoju, o której mowa w art. 9 ust. 4 rozporządzenia nr 2021/1060. Wnioskodawca wykazał, że projekt jest zgodny z celami zrównoważonego rozwoju Organizacji Narodów Zjednoczonych (ONZ), porozumienia paryskiego oraz zasadą „nie czyń poważnych szkód” (dalej: DNSH). </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prezentacji spełnienia przez projekt celów zrównoważonego rozwoju ONZ należy odnieść się do tych celów, które dotyczą danego rodzaju projektów.</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odniesieniu do porozumienia paryskiego należy przedstawić w jaki sposób projekt wspiera działania respektujące standardy i priorytety klimatyczne UE.</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effectLst/>
                <a:latin typeface="Calibri" panose="020F0502020204030204" pitchFamily="34" charset="0"/>
                <a:ea typeface="Calibri" panose="020F0502020204030204" pitchFamily="34" charset="0"/>
              </a:rPr>
              <a:t>W ramach potwierdzenia spełnienia zasady DNSH Wnioskodawca powinien potwierdzić, że projekt wpisuje się w działania opisane w II priorytecie FERC, dla których w programie wskazano, że zasada DNSH jest spełniona.</a:t>
            </a:r>
            <a:r>
              <a:rPr lang="pl-PL" sz="1800" dirty="0">
                <a:effectLst/>
              </a:rPr>
              <a:t> </a:t>
            </a:r>
            <a:endParaRPr lang="pl-PL" sz="1800" b="1" dirty="0"/>
          </a:p>
        </p:txBody>
      </p:sp>
      <p:sp>
        <p:nvSpPr>
          <p:cNvPr id="3" name="Tytuł 2">
            <a:extLst>
              <a:ext uri="{FF2B5EF4-FFF2-40B4-BE49-F238E27FC236}">
                <a16:creationId xmlns:a16="http://schemas.microsoft.com/office/drawing/2014/main" id="{47A73F84-D467-CFDF-ECEA-FB7D66459BD7}"/>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3206352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6" y="1399032"/>
            <a:ext cx="10879587" cy="4111097"/>
          </a:xfrm>
          <a:prstGeom prst="rect">
            <a:avLst/>
          </a:prstGeom>
        </p:spPr>
        <p:txBody>
          <a:bodyPr/>
          <a:lstStyle/>
          <a:p>
            <a:pPr marL="457200" indent="-457200">
              <a:buFont typeface="+mj-lt"/>
              <a:buAutoNum type="arabicPeriod"/>
            </a:pPr>
            <a:r>
              <a:rPr lang="pl-PL" sz="1800" b="1" dirty="0">
                <a:latin typeface="Calibri" panose="020F0502020204030204" pitchFamily="34" charset="0"/>
              </a:rPr>
              <a:t>Zgodność</a:t>
            </a:r>
            <a:r>
              <a:rPr lang="pl-PL" sz="1800" b="1" dirty="0">
                <a:effectLst/>
                <a:latin typeface="Calibri" panose="020F0502020204030204" pitchFamily="34" charset="0"/>
                <a:ea typeface="Calibri" panose="020F0502020204030204" pitchFamily="34" charset="0"/>
              </a:rPr>
              <a:t> projektu z Opisem Założeń Projektu Informatycznego pozytywnie zaopiniowanym przez KRMC </a:t>
            </a:r>
          </a:p>
          <a:p>
            <a:pPr marL="446088" indent="0">
              <a:lnSpc>
                <a:spcPct val="114000"/>
              </a:lnSpc>
              <a:spcBef>
                <a:spcPts val="300"/>
              </a:spcBef>
              <a:spcAft>
                <a:spcPts val="300"/>
              </a:spcAft>
              <a:buNone/>
            </a:pPr>
            <a:r>
              <a:rPr lang="pl-PL" sz="1800" dirty="0"/>
              <a:t>W ramach kryterium weryfikowane jest czy zakres projektu jest zgodny z Opisem Założeń Projektu Informatycznego przedstawionym do oceny na poziomie KRMC w następujących aspektach, tj.: </a:t>
            </a:r>
          </a:p>
          <a:p>
            <a:pPr marL="914400" lvl="2" indent="0">
              <a:lnSpc>
                <a:spcPct val="114000"/>
              </a:lnSpc>
              <a:spcBef>
                <a:spcPts val="300"/>
              </a:spcBef>
              <a:spcAft>
                <a:spcPts val="300"/>
              </a:spcAft>
              <a:buNone/>
            </a:pPr>
            <a:r>
              <a:rPr lang="pl-PL" sz="1800" dirty="0"/>
              <a:t>a) nie dokonano zmian w koncepcji realizacji projektu zatwierdzonego przez KRMC; </a:t>
            </a:r>
          </a:p>
          <a:p>
            <a:pPr marL="914400" lvl="2" indent="0">
              <a:lnSpc>
                <a:spcPct val="114000"/>
              </a:lnSpc>
              <a:spcBef>
                <a:spcPts val="300"/>
              </a:spcBef>
              <a:spcAft>
                <a:spcPts val="300"/>
              </a:spcAft>
              <a:buNone/>
            </a:pPr>
            <a:r>
              <a:rPr lang="pl-PL" sz="1800" dirty="0"/>
              <a:t>b) wartość projektu wskazana we wniosku o dofinansowanie z FERC jest w przybliżeniu  zgodna z tą zaakceptowaną przez KRMC (do 15%). </a:t>
            </a:r>
          </a:p>
          <a:p>
            <a:pPr marL="446088" lvl="2" indent="0">
              <a:lnSpc>
                <a:spcPct val="114000"/>
              </a:lnSpc>
              <a:spcBef>
                <a:spcPts val="300"/>
              </a:spcBef>
              <a:spcAft>
                <a:spcPts val="300"/>
              </a:spcAft>
              <a:buNone/>
            </a:pPr>
            <a:r>
              <a:rPr lang="pl-PL" sz="1800" dirty="0">
                <a:latin typeface="Calibri" panose="020F0502020204030204" pitchFamily="34" charset="0"/>
                <a:ea typeface="Calibri" panose="020F0502020204030204" pitchFamily="34" charset="0"/>
                <a:cs typeface="Calibri" panose="020F0502020204030204" pitchFamily="34" charset="0"/>
              </a:rPr>
              <a:t>Z</a:t>
            </a:r>
            <a:r>
              <a:rPr lang="pl-PL" sz="1800" b="0" dirty="0">
                <a:effectLst/>
                <a:latin typeface="Calibri" panose="020F0502020204030204" pitchFamily="34" charset="0"/>
                <a:ea typeface="Calibri" panose="020F0502020204030204" pitchFamily="34" charset="0"/>
                <a:cs typeface="Calibri" panose="020F0502020204030204" pitchFamily="34" charset="0"/>
              </a:rPr>
              <a:t>miany dotyczące sposobu wdrażania projektu w stosunku do określonych w opisie projektu informatycznego są dopuszczalne pod warunkiem utrzymania zaplanowanych efektów projektu w niezmienionej formie (dotyczy zarówno ilości, jak i jakości produktów), m.in. w zakresie zmian w harmonogramie, podmiotów uczestniczących w projekcie, zaleceń KRMC</a:t>
            </a:r>
            <a:r>
              <a:rPr lang="pl-PL" sz="1800" dirty="0">
                <a:latin typeface="Calibri" panose="020F0502020204030204" pitchFamily="34" charset="0"/>
                <a:ea typeface="Calibri" panose="020F0502020204030204" pitchFamily="34" charset="0"/>
                <a:cs typeface="Calibri" panose="020F0502020204030204" pitchFamily="34" charset="0"/>
              </a:rPr>
              <a:t>, zmian wynikających z zaleceń KRMC (opinia warunkowa).</a:t>
            </a: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446088" lvl="2"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zakresie poziomu osiągnięcia zaplanowanych wskaźników</a:t>
            </a:r>
            <a:r>
              <a:rPr lang="pl-PL" sz="1800" b="0" dirty="0">
                <a:effectLst/>
                <a:latin typeface="Calibri" panose="020F0502020204030204" pitchFamily="34" charset="0"/>
                <a:ea typeface="Calibri" panose="020F0502020204030204" pitchFamily="34" charset="0"/>
                <a:cs typeface="Arial" panose="020B0604020202020204" pitchFamily="34" charset="0"/>
              </a:rPr>
              <a:t> rozbieżność może wynosić do 15%.</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lvl="2"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14400" lvl="2" indent="0">
              <a:buNone/>
            </a:pPr>
            <a:endParaRPr lang="pl-PL" dirty="0"/>
          </a:p>
          <a:p>
            <a:pPr marL="0" indent="0">
              <a:buNone/>
            </a:pPr>
            <a:endParaRPr lang="pl-PL" sz="20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1969730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457200" indent="-457200">
              <a:lnSpc>
                <a:spcPct val="114000"/>
              </a:lnSpc>
              <a:spcBef>
                <a:spcPts val="300"/>
              </a:spcBef>
              <a:spcAft>
                <a:spcPts val="300"/>
              </a:spcAft>
              <a:buFont typeface="+mj-lt"/>
              <a:buAutoNum type="arabicPeriod" startAt="2"/>
            </a:pPr>
            <a:r>
              <a:rPr lang="pl-PL" sz="1800" b="1" dirty="0">
                <a:effectLst/>
                <a:latin typeface="Calibri" panose="020F0502020204030204" pitchFamily="34" charset="0"/>
                <a:ea typeface="Calibri" panose="020F0502020204030204" pitchFamily="34" charset="0"/>
              </a:rPr>
              <a:t>Zgodność z zasadami udzielania pomocy publicznej (lub pomocy de </a:t>
            </a:r>
            <a:r>
              <a:rPr lang="pl-PL" sz="1800" b="1" dirty="0" err="1">
                <a:effectLst/>
                <a:latin typeface="Calibri" panose="020F0502020204030204" pitchFamily="34" charset="0"/>
                <a:ea typeface="Calibri" panose="020F0502020204030204" pitchFamily="34" charset="0"/>
              </a:rPr>
              <a:t>minimis</a:t>
            </a:r>
            <a:r>
              <a:rPr lang="pl-PL" sz="1800" b="1" dirty="0">
                <a:effectLst/>
                <a:latin typeface="Calibri" panose="020F0502020204030204" pitchFamily="34" charset="0"/>
                <a:ea typeface="Calibri" panose="020F0502020204030204" pitchFamily="34" charset="0"/>
              </a:rPr>
              <a:t>) </a:t>
            </a:r>
          </a:p>
          <a:p>
            <a:pPr marL="446088" indent="0">
              <a:lnSpc>
                <a:spcPct val="114000"/>
              </a:lnSpc>
              <a:spcBef>
                <a:spcPts val="300"/>
              </a:spcBef>
              <a:spcAft>
                <a:spcPts val="300"/>
              </a:spcAft>
              <a:buNone/>
            </a:pPr>
            <a:endParaRPr lang="pl-PL" sz="1800" b="0" dirty="0">
              <a:effectLst/>
              <a:latin typeface="Calibri" panose="020F0502020204030204" pitchFamily="34" charset="0"/>
              <a:ea typeface="Calibri Light" panose="020F0302020204030204" pitchFamily="34" charset="0"/>
              <a:cs typeface="Calibri" panose="020F0502020204030204" pitchFamily="34" charset="0"/>
            </a:endParaRPr>
          </a:p>
          <a:p>
            <a:pPr marL="446088" indent="0">
              <a:lnSpc>
                <a:spcPct val="114000"/>
              </a:lnSpc>
              <a:spcBef>
                <a:spcPts val="300"/>
              </a:spcBef>
              <a:spcAft>
                <a:spcPts val="300"/>
              </a:spcAft>
              <a:buNone/>
            </a:pPr>
            <a:r>
              <a:rPr lang="pl-PL" sz="1800" b="0" dirty="0">
                <a:effectLst/>
                <a:latin typeface="Calibri" panose="020F0502020204030204" pitchFamily="34" charset="0"/>
                <a:ea typeface="Calibri Light" panose="020F0302020204030204" pitchFamily="34" charset="0"/>
                <a:cs typeface="Calibri" panose="020F0502020204030204" pitchFamily="34" charset="0"/>
              </a:rPr>
              <a:t>W przypadku zidentyfikowania wystąpienia pomocy publicznej i niewskazania jednej z podstaw udzielenia wsparcia, kryterium zostanie negatywnie ocenione.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br>
              <a:rPr lang="pl-PL" sz="1800" b="1" dirty="0">
                <a:effectLst/>
                <a:latin typeface="Calibri" panose="020F0502020204030204" pitchFamily="34" charset="0"/>
                <a:ea typeface="Calibri Light" panose="020F0302020204030204" pitchFamily="34" charset="0"/>
              </a:rPr>
            </a:b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sz="20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210169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3"/>
            </a:pPr>
            <a:r>
              <a:rPr lang="pl-PL" sz="1800" b="1" dirty="0">
                <a:effectLst/>
                <a:latin typeface="Calibri" panose="020F0502020204030204" pitchFamily="34" charset="0"/>
                <a:ea typeface="Calibri" panose="020F0502020204030204" pitchFamily="34" charset="0"/>
              </a:rPr>
              <a:t>Prawidłowość wyboru partnerów (jeśli dotyczy) - slajd 1 z 2 </a:t>
            </a:r>
          </a:p>
          <a:p>
            <a:pPr marL="358775"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badana jest prawidłowość wyboru Partnerów projektu (jeśli dotyczy).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zostali wybrani zgodnie z art. 39 ustawy z dnia 28 kwietnia 2022 r. o zasadach realizacji zadań finansowanych ze środków europejskich w perspektywie finansowej 2021-2027 (</a:t>
            </a:r>
            <a:r>
              <a:rPr lang="pl-PL" sz="1800" b="0" dirty="0" err="1">
                <a:effectLst/>
                <a:latin typeface="Calibri" panose="020F0502020204030204" pitchFamily="34" charset="0"/>
                <a:ea typeface="Calibri" panose="020F0502020204030204" pitchFamily="34" charset="0"/>
                <a:cs typeface="Calibri" panose="020F0502020204030204" pitchFamily="34" charset="0"/>
              </a:rPr>
              <a:t>t.j</a:t>
            </a:r>
            <a:r>
              <a:rPr lang="pl-PL" sz="1800" b="0" dirty="0">
                <a:effectLst/>
                <a:latin typeface="Calibri" panose="020F0502020204030204" pitchFamily="34" charset="0"/>
                <a:ea typeface="Calibri" panose="020F0502020204030204" pitchFamily="34" charset="0"/>
                <a:cs typeface="Calibri" panose="020F0502020204030204" pitchFamily="34" charset="0"/>
              </a:rPr>
              <a:t>. Dz. U. z 2022 r. poz. 1079).</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r>
              <a:rPr lang="pl-PL" sz="1800" dirty="0">
                <a:latin typeface="Calibri" panose="020F0502020204030204" pitchFamily="34" charset="0"/>
                <a:cs typeface="Calibri" panose="020F0502020204030204" pitchFamily="34" charset="0"/>
              </a:rPr>
              <a:t>       Umowa o partnerstwie załącznikiem do wniosku o dofinansowanie. </a:t>
            </a:r>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177276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3"/>
            </a:pPr>
            <a:r>
              <a:rPr lang="pl-PL" sz="1800" b="1" dirty="0">
                <a:effectLst/>
                <a:latin typeface="Calibri" panose="020F0502020204030204" pitchFamily="34" charset="0"/>
                <a:ea typeface="Calibri" panose="020F0502020204030204" pitchFamily="34" charset="0"/>
              </a:rPr>
              <a:t>Prawidłowość wyboru partnerów (jeśli dotyczy) – slajd 2 z 2 </a:t>
            </a:r>
          </a:p>
          <a:p>
            <a:pPr marL="3587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przypadku partnerstwa z art. 39 ww. ustawy: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wnoszą do projektu m.in. zasoby ludzkie, organizacyjne, techniczne lub finansowe na warunkach określonych w porozumieniu albo umowie o partnerstwie zawartej pomiędzy Wnioskodawcą a Partnerem / Partnerami.</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posiadają znamiona Wnioskodawcy, tj. będą w okresie trwałości projektu korzystać z jego efektów w celu realizacji zadań publicznych określonych aktem prawnym/statutem/regulaminem.</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realizują zadania, których z równie dobrym skutkiem dla osiągnięcia celów projektu nie mógłby zrealizować wykonawca wyłoniony zgodnie z prawem zamówień publicznych.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sz="18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2914027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6" y="1399032"/>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4"/>
            </a:pPr>
            <a:r>
              <a:rPr lang="pl-PL" sz="1800" b="1" dirty="0">
                <a:effectLst/>
                <a:latin typeface="Calibri" panose="020F0502020204030204" pitchFamily="34" charset="0"/>
                <a:ea typeface="Calibri" panose="020F0502020204030204" pitchFamily="34" charset="0"/>
              </a:rPr>
              <a:t>Przygotowanie do realizacji projektu pod względem zgodności z otoczeniem prawnym </a:t>
            </a:r>
          </a:p>
          <a:p>
            <a:pPr marL="3587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Kluczowe aspekty oceny: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92175" lvl="1" indent="-260350" fontAlgn="base">
              <a:lnSpc>
                <a:spcPct val="115000"/>
              </a:lnSpc>
              <a:spcBef>
                <a:spcPts val="300"/>
              </a:spcBef>
              <a:spcAft>
                <a:spcPts val="300"/>
              </a:spcAft>
              <a:buClr>
                <a:srgbClr val="000000"/>
              </a:buClr>
              <a:tabLst>
                <a:tab pos="175260" algn="l"/>
              </a:tabLst>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analizy potwierdzające, że projekt jest przygotowany do realizacji pod względem zgodności z otoczeniem prawnym, </a:t>
            </a:r>
            <a:endParaRPr lang="pl-PL" sz="1800" b="1" dirty="0">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lvl="1" indent="-260350" fontAlgn="base">
              <a:lnSpc>
                <a:spcPct val="115000"/>
              </a:lnSpc>
              <a:spcBef>
                <a:spcPts val="300"/>
              </a:spcBef>
              <a:spcAft>
                <a:spcPts val="300"/>
              </a:spcAft>
              <a:buClr>
                <a:srgbClr val="000000"/>
              </a:buClr>
              <a:tabLst>
                <a:tab pos="175260" algn="l"/>
              </a:tabLst>
            </a:pPr>
            <a:r>
              <a:rPr lang="pl-PL" sz="1800" dirty="0">
                <a:effectLst/>
                <a:latin typeface="Calibri" panose="020F0502020204030204" pitchFamily="34" charset="0"/>
                <a:ea typeface="Calibri" panose="020F0502020204030204" pitchFamily="34" charset="0"/>
              </a:rPr>
              <a:t>Określono niezbędną ścieżkę legislacyjną dla aktów prawnych w trakcie procedowania i pozwala ona na skuteczne wdrożenie projektu i terminowe uruchomienie jego produktów. </a:t>
            </a:r>
            <a:endParaRPr lang="pl-PL" sz="3200" b="1" dirty="0"/>
          </a:p>
          <a:p>
            <a:pPr marL="358775"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613493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342900" marR="0" lvl="0" indent="-342900" algn="l" defTabSz="914400" rtl="0" eaLnBrk="1" fontAlgn="auto" latinLnBrk="0" hangingPunct="1">
              <a:lnSpc>
                <a:spcPct val="114000"/>
              </a:lnSpc>
              <a:spcBef>
                <a:spcPts val="0"/>
              </a:spcBef>
              <a:buClrTx/>
              <a:buSzPct val="100000"/>
              <a:buFont typeface="+mj-lt"/>
              <a:buAutoNum type="arabicPeriod" startAt="5"/>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Komplementarność projektu z innymi projektami realizowanymi na poziomie centralnym i regionalnym</a:t>
            </a:r>
          </a:p>
          <a:p>
            <a:pPr marL="358775" indent="0">
              <a:lnSpc>
                <a:spcPct val="114000"/>
              </a:lnSpc>
              <a:spcBef>
                <a:spcPts val="0"/>
              </a:spcBef>
              <a:buNone/>
            </a:pPr>
            <a:r>
              <a:rPr lang="pl-PL" sz="1800" b="0" dirty="0">
                <a:effectLst/>
                <a:latin typeface="Calibri" panose="020F0502020204030204" pitchFamily="34" charset="0"/>
                <a:ea typeface="Calibri Light" panose="020F0302020204030204" pitchFamily="34" charset="0"/>
                <a:cs typeface="Calibri" panose="020F0502020204030204" pitchFamily="34" charset="0"/>
              </a:rPr>
              <a:t>W ramach kryterium weryfikowane będzie czy: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764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Z przedstawionych informacji wynika, czy i jakie projekty były realizowane w obszarze, którego dotyczy projekt i wykazano, że składany oceniany projekt w istotny sposób je rozwija, bez powtórzeń zakresu. </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Jeżeli projekt jest kontynuacją inwestycji z okresu 2014-2020 –potwierdzono zakończenie poprzedniego etapu inwestycji.*</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 W projektach z zakresu e-zdrowia opisano w jaki sposób zagwarantowano interoperacyjność planowanych rozwiązań z wcześniej wdrażanymi  przedsięwzięciami, w tym P1, P2 i P4.</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Działania przewidziane w ramach projektu będą komplementarne z projektami realizowanymi w ramach Krajowego Planu Odbudowy i Zwiększenia Odporności.</a:t>
            </a: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p>
          <a:p>
            <a:pPr marL="358775" indent="0">
              <a:lnSpc>
                <a:spcPct val="114000"/>
              </a:lnSpc>
              <a:spcBef>
                <a:spcPts val="200"/>
              </a:spcBef>
              <a:spcAft>
                <a:spcPts val="600"/>
              </a:spcAft>
              <a:buNone/>
              <a:tabLst>
                <a:tab pos="16002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Weryfikacja na etapie oceny wniosku o dofinasowanie będzie odbywać się na podstawie oświadczenia</a:t>
            </a:r>
            <a:r>
              <a:rPr lang="pl-PL" sz="1800" b="0" spc="200" dirty="0">
                <a:effectLst/>
                <a:latin typeface="Calibri" panose="020F0502020204030204" pitchFamily="34" charset="0"/>
                <a:ea typeface="Calibri" panose="020F0502020204030204" pitchFamily="34" charset="0"/>
                <a:cs typeface="Calibri" panose="020F0502020204030204" pitchFamily="34" charset="0"/>
              </a:rPr>
              <a:t> </a:t>
            </a:r>
            <a:r>
              <a:rPr lang="pl-PL" sz="1800" b="0" dirty="0">
                <a:effectLst/>
                <a:latin typeface="Calibri" panose="020F0502020204030204" pitchFamily="34" charset="0"/>
                <a:ea typeface="Calibri" panose="020F0502020204030204" pitchFamily="34" charset="0"/>
                <a:cs typeface="Calibri" panose="020F0502020204030204" pitchFamily="34" charset="0"/>
              </a:rPr>
              <a:t>złożonego przez Wnioskodawcę.</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4000"/>
              </a:lnSpc>
              <a:spcBef>
                <a:spcPts val="400"/>
              </a:spcBef>
              <a:spcAft>
                <a:spcPts val="400"/>
              </a:spcAft>
              <a:buNone/>
              <a:tabLst>
                <a:tab pos="16002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(projekt musi uzyskać pozytywną ocenę we wszystkich aspektach)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4000"/>
              </a:lnSpc>
              <a:spcBef>
                <a:spcPts val="400"/>
              </a:spcBef>
              <a:spcAft>
                <a:spcPts val="400"/>
              </a:spcAft>
              <a:buNone/>
            </a:pPr>
            <a:r>
              <a:rPr lang="pl-PL" sz="1800" dirty="0">
                <a:effectLst/>
                <a:latin typeface="Calibri" panose="020F0502020204030204" pitchFamily="34" charset="0"/>
                <a:ea typeface="Calibri Light" panose="020F0302020204030204" pitchFamily="34" charset="0"/>
              </a:rPr>
              <a:t>(*) nie dotyczy projektów fazowanych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795713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0"/>
              </a:spcBef>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6.   Projekt jest zgodny z założeniami Architektury Informacyjnej Państwa oraz Deklaracji tallińskiej</a:t>
            </a:r>
          </a:p>
          <a:p>
            <a:pPr marL="358775" indent="0">
              <a:lnSpc>
                <a:spcPct val="114000"/>
              </a:lnSpc>
              <a:spcBef>
                <a:spcPts val="0"/>
              </a:spcBef>
              <a:buNone/>
            </a:pPr>
            <a:r>
              <a:rPr lang="pl-PL" sz="1800" b="0" dirty="0">
                <a:effectLst/>
                <a:latin typeface="Calibri" panose="020F0502020204030204" pitchFamily="34" charset="0"/>
                <a:ea typeface="Calibri Light" panose="020F0302020204030204" pitchFamily="34" charset="0"/>
                <a:cs typeface="Calibri" panose="020F0502020204030204" pitchFamily="34" charset="0"/>
              </a:rPr>
              <a:t>W ramach kryterium weryfikowane jest czy Wnioskodawca wykazał, że rozwiązania wdrażane w projektach będą realizowały założenia Architektury Informacyjnej Państwa, zwłaszcza pryncypia zawarte w dokumencie z dn. 25 listopada 2020 r. i Deklaracji tallińskiej, w tym domyślności cyfrowej, jednorazowości, powszechności, dostępności, otwartości, przejrzystości, </a:t>
            </a:r>
            <a:r>
              <a:rPr lang="pl-PL" sz="1800" dirty="0">
                <a:effectLst/>
                <a:latin typeface="Calibri" panose="020F0502020204030204" pitchFamily="34" charset="0"/>
                <a:ea typeface="Calibri Light" panose="020F0302020204030204" pitchFamily="34" charset="0"/>
              </a:rPr>
              <a:t>domyślnej </a:t>
            </a:r>
            <a:r>
              <a:rPr lang="pl-PL" sz="1800" dirty="0" err="1">
                <a:effectLst/>
                <a:latin typeface="Calibri" panose="020F0502020204030204" pitchFamily="34" charset="0"/>
                <a:ea typeface="Calibri Light" panose="020F0302020204030204" pitchFamily="34" charset="0"/>
              </a:rPr>
              <a:t>transgraniczności</a:t>
            </a:r>
            <a:r>
              <a:rPr lang="pl-PL" sz="1800" dirty="0">
                <a:effectLst/>
                <a:latin typeface="Calibri" panose="020F0502020204030204" pitchFamily="34" charset="0"/>
                <a:ea typeface="Calibri Light" panose="020F0302020204030204" pitchFamily="34" charset="0"/>
              </a:rPr>
              <a:t> i interoperacyjności oraz niezawodności i bezpieczeństwa.</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1222214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7.  Zgodność projektu z zasadami: równości szans i niedyskryminacji, w tym dostępność dla osób z niepełnosprawnościami; równości kobiet i mężczyzn – slajd 1 z 2</a:t>
            </a:r>
          </a:p>
          <a:p>
            <a:pPr marL="358775" indent="0">
              <a:lnSpc>
                <a:spcPct val="114000"/>
              </a:lnSpc>
              <a:spcBef>
                <a:spcPts val="300"/>
              </a:spcBef>
              <a:spcAft>
                <a:spcPts val="300"/>
              </a:spcAft>
              <a:buNone/>
              <a:defRPr/>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działania związane z realizacją projektu, a także wszystkie produkty związane z funkcjonowaniem projektu po okresie jego realizacji, w tym działania informacyjne i promocyjne, są realizowane z poszanowaniem zasad równościowych związanych z zapobieganiem wszelkiej dyskryminacji, m.in. ze względu na: płeć, rasę, kolor skóry, pochodzenie etniczne lub społeczne, cechy genetyczne, język, religię, światopogląd, przynależność narodową, majątek, urodzenie, niepełnosprawność, wiek lub orientację seksualną.</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14000"/>
              </a:lnSpc>
              <a:spcBef>
                <a:spcPts val="0"/>
              </a:spcBef>
              <a:buClrTx/>
              <a:buSzPct val="100000"/>
              <a:buNone/>
              <a:tabLst/>
              <a:defRPr/>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469398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5">
            <a:extLst>
              <a:ext uri="{FF2B5EF4-FFF2-40B4-BE49-F238E27FC236}">
                <a16:creationId xmlns:a16="http://schemas.microsoft.com/office/drawing/2014/main" id="{59E0878D-8FAD-5BFE-63F7-4BDEBFB13C60}"/>
              </a:ext>
            </a:extLst>
          </p:cNvPr>
          <p:cNvSpPr>
            <a:spLocks noGrp="1"/>
          </p:cNvSpPr>
          <p:nvPr>
            <p:ph idx="4294967295"/>
          </p:nvPr>
        </p:nvSpPr>
        <p:spPr>
          <a:xfrm>
            <a:off x="474216" y="1399032"/>
            <a:ext cx="10879587" cy="4111097"/>
          </a:xfrm>
          <a:prstGeom prst="rect">
            <a:avLst/>
          </a:prstGeom>
        </p:spPr>
        <p:txBody>
          <a:bodyPr/>
          <a:lstStyle/>
          <a:p>
            <a:pPr>
              <a:lnSpc>
                <a:spcPct val="114000"/>
              </a:lnSpc>
              <a:spcBef>
                <a:spcPts val="0"/>
              </a:spcBef>
              <a:buFont typeface="Arial" panose="020B0604020202020204" pitchFamily="34" charset="0"/>
              <a:buChar char="•"/>
            </a:pPr>
            <a:r>
              <a:rPr lang="pl-PL" sz="2400" dirty="0">
                <a:latin typeface="+mn-lt"/>
                <a:ea typeface="Open Sans" panose="020B0606030504020204" pitchFamily="34" charset="0"/>
                <a:cs typeface="Open Sans" panose="020B0606030504020204" pitchFamily="34" charset="0"/>
              </a:rPr>
              <a:t>niekonkurencyjny sposób wyboru</a:t>
            </a:r>
            <a:endParaRPr lang="en-US" sz="2400" dirty="0">
              <a:latin typeface="+mn-lt"/>
            </a:endParaRPr>
          </a:p>
          <a:p>
            <a:pPr>
              <a:lnSpc>
                <a:spcPct val="114000"/>
              </a:lnSpc>
              <a:spcBef>
                <a:spcPts val="0"/>
              </a:spcBef>
              <a:buFont typeface="Arial" panose="020B0604020202020204" pitchFamily="34" charset="0"/>
              <a:buChar char="•"/>
            </a:pPr>
            <a:r>
              <a:rPr lang="pl-PL" sz="2400" dirty="0">
                <a:latin typeface="+mn-lt"/>
                <a:ea typeface="Open Sans"/>
                <a:cs typeface="Open Sans"/>
              </a:rPr>
              <a:t>kryteria wyboru projektów są podzielone na formalne oraz merytoryczne</a:t>
            </a:r>
          </a:p>
          <a:p>
            <a:pPr>
              <a:lnSpc>
                <a:spcPct val="114000"/>
              </a:lnSpc>
              <a:spcBef>
                <a:spcPts val="0"/>
              </a:spcBef>
              <a:buFont typeface="Arial" panose="020B0604020202020204" pitchFamily="34" charset="0"/>
              <a:buChar char="•"/>
            </a:pPr>
            <a:r>
              <a:rPr lang="pl-PL" sz="2400" dirty="0">
                <a:latin typeface="+mn-lt"/>
                <a:ea typeface="Open Sans"/>
                <a:cs typeface="Open Sans"/>
              </a:rPr>
              <a:t>Centrum Projektów Polska Cyfrowa jako IP powołuje Komisję Oceny Projektów, w skład której wchodzą pracownicy IP oraz eksperci zewnętrzni</a:t>
            </a:r>
          </a:p>
          <a:p>
            <a:pPr>
              <a:lnSpc>
                <a:spcPct val="114000"/>
              </a:lnSpc>
              <a:spcBef>
                <a:spcPts val="0"/>
              </a:spcBef>
              <a:buFont typeface="Arial" panose="020B0604020202020204" pitchFamily="34" charset="0"/>
              <a:buChar char="•"/>
            </a:pPr>
            <a:r>
              <a:rPr lang="pl-PL" sz="2400" dirty="0">
                <a:latin typeface="+mn-lt"/>
                <a:ea typeface="Open Sans"/>
                <a:cs typeface="Open Sans"/>
              </a:rPr>
              <a:t>2-etapowa ocena projektów – każdy złożony projekt zostanie poddany ocenie formalnej, po pozytywnej ocenie formalnej projekty będą oceniane merytorycznie </a:t>
            </a:r>
          </a:p>
        </p:txBody>
      </p:sp>
      <p:sp>
        <p:nvSpPr>
          <p:cNvPr id="3" name="Tytuł 2">
            <a:extLst>
              <a:ext uri="{FF2B5EF4-FFF2-40B4-BE49-F238E27FC236}">
                <a16:creationId xmlns:a16="http://schemas.microsoft.com/office/drawing/2014/main" id="{AEBAC8AF-2960-E7C0-B162-84AEB286DE5C}"/>
              </a:ext>
            </a:extLst>
          </p:cNvPr>
          <p:cNvSpPr>
            <a:spLocks noGrp="1"/>
          </p:cNvSpPr>
          <p:nvPr>
            <p:ph type="title"/>
          </p:nvPr>
        </p:nvSpPr>
        <p:spPr/>
        <p:txBody>
          <a:bodyPr>
            <a:normAutofit fontScale="90000"/>
          </a:bodyPr>
          <a:lstStyle/>
          <a:p>
            <a:r>
              <a:rPr lang="pl-PL" sz="4400" dirty="0">
                <a:latin typeface="+mn-lt"/>
                <a:ea typeface="Verdana" panose="020B0604030504040204" pitchFamily="34" charset="0"/>
                <a:cs typeface="Arial" charset="0"/>
              </a:rPr>
              <a:t>Wybór</a:t>
            </a:r>
            <a:r>
              <a:rPr lang="pl-PL" sz="4400" b="1" dirty="0">
                <a:latin typeface="+mn-lt"/>
                <a:ea typeface="Verdana" panose="020B0604030504040204" pitchFamily="34" charset="0"/>
                <a:cs typeface="Arial" charset="0"/>
              </a:rPr>
              <a:t> projektów</a:t>
            </a:r>
            <a:endParaRPr lang="pl-PL" dirty="0"/>
          </a:p>
        </p:txBody>
      </p:sp>
    </p:spTree>
    <p:extLst>
      <p:ext uri="{BB962C8B-B14F-4D97-AF65-F5344CB8AC3E}">
        <p14:creationId xmlns:p14="http://schemas.microsoft.com/office/powerpoint/2010/main" val="2934655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7.  Zgodność projektu z zasadami: równości szans i niedyskryminacji, w tym dostępność dla osób z niepełnosprawnościami; równości kobiet i mężczyzn – slajd 2 z 2</a:t>
            </a:r>
          </a:p>
          <a:p>
            <a:pPr marL="3587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Oddzielnie sprawdzane jest wypełnienie wszystkich poniższych warunków: </a:t>
            </a:r>
          </a:p>
          <a:p>
            <a:pPr marL="644525" indent="-285750">
              <a:lnSpc>
                <a:spcPct val="114000"/>
              </a:lnSpc>
              <a:spcBef>
                <a:spcPts val="300"/>
              </a:spcBef>
              <a:spcAft>
                <a:spcPts val="300"/>
              </a:spcAft>
              <a:buFont typeface="Arial" panose="020B0604020202020204" pitchFamily="34" charset="0"/>
              <a:buChar char="•"/>
            </a:pPr>
            <a:r>
              <a:rPr lang="pl-PL" sz="1800" b="0" dirty="0">
                <a:effectLst/>
                <a:latin typeface="Calibri" panose="020F0502020204030204" pitchFamily="34" charset="0"/>
                <a:ea typeface="Calibri" panose="020F0502020204030204" pitchFamily="34" charset="0"/>
                <a:cs typeface="Calibri" panose="020F0502020204030204" pitchFamily="34" charset="0"/>
              </a:rPr>
              <a:t>pozytywny wpływ na zasadę równości szans i niedyskryminacji, w tym dostępności dla osób z niepełnoprawnościami i zgodność z zasadą równości kobiet i mężczyzn,</a:t>
            </a:r>
          </a:p>
          <a:p>
            <a:pPr marL="644525" indent="-285750">
              <a:lnSpc>
                <a:spcPct val="114000"/>
              </a:lnSpc>
              <a:spcBef>
                <a:spcPts val="300"/>
              </a:spcBef>
              <a:spcAft>
                <a:spcPts val="300"/>
              </a:spcAft>
              <a:buFont typeface="Arial" panose="020B0604020202020204" pitchFamily="34" charset="0"/>
              <a:buChar char="•"/>
            </a:pPr>
            <a:r>
              <a:rPr lang="pl-PL" sz="1800" dirty="0">
                <a:latin typeface="Calibri" panose="020F0502020204030204" pitchFamily="34" charset="0"/>
                <a:ea typeface="Calibri" panose="020F0502020204030204" pitchFamily="34" charset="0"/>
                <a:cs typeface="Calibri" panose="020F0502020204030204" pitchFamily="34" charset="0"/>
              </a:rPr>
              <a:t>w</a:t>
            </a:r>
            <a:r>
              <a:rPr lang="pl-PL" sz="1800" b="0" dirty="0">
                <a:effectLst/>
                <a:latin typeface="Calibri" panose="020F0502020204030204" pitchFamily="34" charset="0"/>
                <a:ea typeface="Calibri" panose="020F0502020204030204" pitchFamily="34" charset="0"/>
                <a:cs typeface="Calibri" panose="020F0502020204030204" pitchFamily="34" charset="0"/>
              </a:rPr>
              <a:t> przypadku systemów informatycznych objętych zakresem projektu wnioskodawca jest zobowiązany wykazać, że w ramach projektu zaplanowano skuteczny sposób sprawdzenia zadeklarowanego poziomu dostępności,</a:t>
            </a:r>
          </a:p>
          <a:p>
            <a:pPr marL="644525" indent="-285750">
              <a:lnSpc>
                <a:spcPct val="114000"/>
              </a:lnSpc>
              <a:spcBef>
                <a:spcPts val="300"/>
              </a:spcBef>
              <a:spcAft>
                <a:spcPts val="300"/>
              </a:spcAft>
              <a:buFont typeface="Arial" panose="020B0604020202020204" pitchFamily="34" charset="0"/>
              <a:buChar char="•"/>
            </a:pPr>
            <a:r>
              <a:rPr lang="pl-PL" sz="1800" dirty="0">
                <a:effectLst/>
                <a:latin typeface="Calibri" panose="020F0502020204030204" pitchFamily="34" charset="0"/>
                <a:ea typeface="Calibri" panose="020F0502020204030204" pitchFamily="34" charset="0"/>
              </a:rPr>
              <a:t>Wnioskodawca i Partner (jeśli dotyczy) będący JST (lub podmiot przez nią kontrolowany lub od niej zależny) oświadczył, iż nie podejmował jakichkolwiek działań dyskryminujących sprzecznych z zasadami, o których mowa w art. 9 ust. 3 Rozporządzenia PE i Rady nr 2021/1060 (jeśli dotyczy),</a:t>
            </a:r>
          </a:p>
          <a:p>
            <a:pPr marL="644525" indent="-285750">
              <a:lnSpc>
                <a:spcPct val="114000"/>
              </a:lnSpc>
              <a:spcBef>
                <a:spcPts val="300"/>
              </a:spcBef>
              <a:spcAft>
                <a:spcPts val="300"/>
              </a:spcAft>
              <a:buFont typeface="Arial" panose="020B0604020202020204" pitchFamily="34" charset="0"/>
              <a:buChar char="•"/>
            </a:pPr>
            <a:r>
              <a:rPr lang="pl-PL" sz="1800" b="0" dirty="0">
                <a:effectLst/>
                <a:latin typeface="Calibri" panose="020F0502020204030204" pitchFamily="34" charset="0"/>
                <a:ea typeface="Calibri" panose="020F0502020204030204" pitchFamily="34" charset="0"/>
                <a:cs typeface="Calibri" panose="020F0502020204030204" pitchFamily="34" charset="0"/>
              </a:rPr>
              <a:t>Wnioskodawca wykazał, że wdrażanie projektu będzie zgodne z przepisami krajowymi i europejskimi, w tym dyrektywami w sprawie wymogów dostępności produktów i usług oraz dostępności stron internetowych i mobilnych aplikacji organów sektora publicznego.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dirty="0">
              <a:latin typeface="Calibri" panose="020F0502020204030204" pitchFamily="34" charset="0"/>
              <a:ea typeface="Calibri" panose="020F0502020204030204" pitchFamily="34" charset="0"/>
              <a:cs typeface="Calibri" panose="020F050202020403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302379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8.   Zgodność zakresu projektu z jego celem i celem programu FERC </a:t>
            </a:r>
          </a:p>
          <a:p>
            <a:pPr marL="358775" indent="0">
              <a:lnSpc>
                <a:spcPct val="114000"/>
              </a:lnSpc>
              <a:spcBef>
                <a:spcPts val="600"/>
              </a:spcBef>
              <a:spcAft>
                <a:spcPts val="6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projekt realizuje jasno określone, społecznie istotne cele (odnoszące się do poprawy warunków funkcjonowania przedsiębiorców lub poprawy jakości życia obywateli lub usprawnienia funkcjonowania państwa), wyrażone mierzalnymi wskaźnikami, poprawnie wybrał typ projektu zgodny z celami FERC oraz zgodny z zakresem projektu</a:t>
            </a:r>
            <a:r>
              <a:rPr lang="pl-PL" sz="1800" dirty="0">
                <a:latin typeface="Calibri" panose="020F0502020204030204" pitchFamily="34" charset="0"/>
                <a:ea typeface="Calibri" panose="020F0502020204030204" pitchFamily="34" charset="0"/>
                <a:cs typeface="Calibri" panose="020F0502020204030204" pitchFamily="34" charset="0"/>
              </a:rPr>
              <a:t>, wskazał sposób pomiaru wskaźników.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653125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indent="0">
              <a:lnSpc>
                <a:spcPct val="114000"/>
              </a:lnSpc>
              <a:spcBef>
                <a:spcPts val="300"/>
              </a:spcBef>
              <a:spcAft>
                <a:spcPts val="300"/>
              </a:spcAft>
              <a:buNone/>
              <a:defRPr/>
            </a:pPr>
            <a:r>
              <a:rPr lang="pl-PL" sz="1800" b="1" dirty="0">
                <a:effectLst/>
                <a:latin typeface="Calibri" panose="020F0502020204030204" pitchFamily="34" charset="0"/>
                <a:ea typeface="Calibri" panose="020F0502020204030204" pitchFamily="34" charset="0"/>
              </a:rPr>
              <a:t>9.  Optymalizacja procesów oraz celowość funkcjonalności</a:t>
            </a:r>
            <a:r>
              <a:rPr lang="pl-PL" sz="1800" b="1" dirty="0">
                <a:effectLst/>
              </a:rPr>
              <a:t> </a:t>
            </a:r>
          </a:p>
          <a:p>
            <a:pPr marL="0" indent="0">
              <a:lnSpc>
                <a:spcPct val="114000"/>
              </a:lnSpc>
              <a:spcBef>
                <a:spcPts val="300"/>
              </a:spcBef>
              <a:spcAft>
                <a:spcPts val="300"/>
              </a:spcAft>
              <a:buNone/>
              <a:defRPr/>
            </a:pPr>
            <a:r>
              <a:rPr lang="pl-PL" sz="1800" b="1" dirty="0">
                <a:latin typeface="Calibri" panose="020F0502020204030204" pitchFamily="34" charset="0"/>
                <a:ea typeface="Calibri" panose="020F0502020204030204" pitchFamily="34" charset="0"/>
                <a:cs typeface="Arial" panose="020B0604020202020204" pitchFamily="34" charset="0"/>
              </a:rPr>
              <a:t>     </a:t>
            </a:r>
            <a:r>
              <a:rPr lang="pl-PL" sz="1800" b="1" dirty="0">
                <a:effectLst/>
                <a:latin typeface="Calibri" panose="020F0502020204030204" pitchFamily="34" charset="0"/>
                <a:ea typeface="Calibri" panose="020F0502020204030204" pitchFamily="34" charset="0"/>
                <a:cs typeface="Arial" panose="020B0604020202020204" pitchFamily="34" charset="0"/>
              </a:rPr>
              <a:t>Kryterium oceniane w przypadku projektów dotyczących cyfryzacji procesów </a:t>
            </a:r>
            <a:r>
              <a:rPr lang="pl-PL" sz="1800" b="1" dirty="0" err="1">
                <a:effectLst/>
                <a:latin typeface="Calibri" panose="020F0502020204030204" pitchFamily="34" charset="0"/>
                <a:ea typeface="Calibri" panose="020F0502020204030204" pitchFamily="34" charset="0"/>
                <a:cs typeface="Arial" panose="020B0604020202020204" pitchFamily="34" charset="0"/>
              </a:rPr>
              <a:t>back-office</a:t>
            </a:r>
            <a:r>
              <a:rPr lang="pl-PL" sz="1800" b="1" dirty="0">
                <a:latin typeface="Calibri" panose="020F0502020204030204" pitchFamily="34" charset="0"/>
                <a:ea typeface="Calibri" panose="020F0502020204030204" pitchFamily="34" charset="0"/>
                <a:cs typeface="Arial" panose="020B0604020202020204" pitchFamily="34" charset="0"/>
              </a:rPr>
              <a:t>  </a:t>
            </a:r>
          </a:p>
          <a:p>
            <a:pPr marL="0"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rPr>
              <a:t>     </a:t>
            </a:r>
          </a:p>
          <a:p>
            <a:pPr marL="0"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rPr>
              <a:t>Celem kryterium jest zapewnienie realizacji systemów usprawniających funkcjonowanie urzędu i zapewniających interoperacyjność </a:t>
            </a:r>
            <a:r>
              <a:rPr lang="pl-PL" sz="1800" dirty="0">
                <a:latin typeface="Calibri" panose="020F0502020204030204" pitchFamily="34" charset="0"/>
                <a:ea typeface="Calibri" panose="020F0502020204030204" pitchFamily="34" charset="0"/>
              </a:rPr>
              <a:t>z innymi systemami administracji państwowej, wdrożonymi lub planowanymi do wdrożenia.</a:t>
            </a:r>
            <a:endParaRPr lang="pl-PL" sz="1800" dirty="0">
              <a:effectLst/>
              <a:latin typeface="Calibri" panose="020F0502020204030204" pitchFamily="34" charset="0"/>
              <a:ea typeface="Calibri" panose="020F0502020204030204" pitchFamily="34" charset="0"/>
            </a:endParaRPr>
          </a:p>
          <a:p>
            <a:pPr marL="0" indent="0" algn="just">
              <a:lnSpc>
                <a:spcPct val="150000"/>
              </a:lnSpc>
              <a:spcAft>
                <a:spcPts val="1000"/>
              </a:spcAft>
              <a:buNone/>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będzie m.in. czy: określenie funkcji systemu, adekwatność do zidentyfikowanych potrzeb odbiorców, wykazanie zoptymalizowania procesów biznesowych.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4028005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indent="0">
              <a:lnSpc>
                <a:spcPct val="114000"/>
              </a:lnSpc>
              <a:spcBef>
                <a:spcPts val="300"/>
              </a:spcBef>
              <a:spcAft>
                <a:spcPts val="300"/>
              </a:spcAft>
              <a:buNone/>
              <a:defRPr/>
            </a:pPr>
            <a:r>
              <a:rPr lang="pl-PL" sz="1800" b="1" dirty="0">
                <a:effectLst/>
                <a:latin typeface="Calibri" panose="020F0502020204030204" pitchFamily="34" charset="0"/>
                <a:ea typeface="Calibri" panose="020F0502020204030204" pitchFamily="34" charset="0"/>
              </a:rPr>
              <a:t>10.  Wysoka dojrzałość i klarowny zakres e-usług </a:t>
            </a: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Celem kryterium jest zapewnienie realizacji e-usług o wysokim poziomie dojrzałości (minimum 4 poziom e-dojrzałości, o szerokim zasięgu (efekt dostępny na terenie całego kraju) i zagwarantowanej interoperacyjności. </a:t>
            </a:r>
          </a:p>
          <a:p>
            <a:pPr marL="358775" marR="3175" indent="0">
              <a:lnSpc>
                <a:spcPct val="114000"/>
              </a:lnSpc>
              <a:spcBef>
                <a:spcPts val="300"/>
              </a:spcBef>
              <a:spcAft>
                <a:spcPts val="300"/>
              </a:spcAft>
              <a:buNone/>
            </a:pP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Jeżeli w ramach projektu będą gromadzone informacje sektora publicznego, to będą one udostępniane przy użyciu publicznego API lub wykazano dlaczego udostępnianie API jest niezasadne.</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endParaRPr lang="pl-PL" sz="1800" dirty="0">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Rozwiązania w zakresie e-zdrowia są zgodne z Zaleceniem (UE) 2019/243 oraz Wytycznymi Sieci e-Zdrowia.</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a:p>
            <a:pPr mar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460562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11.  Efektywność kosztowa projektu – slajd 1 z 2</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W ramach kryterium weryfikowane będzie czy łączny koszt i poszczególne wykazane składniki kosztowe są adekwatne z punktu widzenia celu i skali projektu.</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Konieczność przeprowadzenia analizy ekonomicznej, finansowej, analizy trwałości oraz uproszczoną analizę kosztów i korzyści. </a:t>
            </a:r>
          </a:p>
          <a:p>
            <a:pPr marL="352425"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cs typeface="Calibri" panose="020F0502020204030204" pitchFamily="34" charset="0"/>
              </a:rPr>
              <a:t>Właściwie </a:t>
            </a:r>
            <a:r>
              <a:rPr lang="pl-PL" sz="1800" b="0" dirty="0">
                <a:effectLst/>
                <a:latin typeface="Calibri" panose="020F0502020204030204" pitchFamily="34" charset="0"/>
                <a:ea typeface="Calibri" panose="020F0502020204030204" pitchFamily="34" charset="0"/>
                <a:cs typeface="Calibri" panose="020F0502020204030204" pitchFamily="34" charset="0"/>
              </a:rPr>
              <a:t>oszacowano rozwiązanie techniczne, oraz uzasadniono wybór w oparciu o analizę opcji.</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Do 5% - niewpisywanie się w Katalog wydatków kwalifikowalnych dla II Priorytetu FERC oraz Wytyczne dotyczące kwalifikowalności wydatków na lata 2021-2027</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Do 20% - </a:t>
            </a:r>
            <a:r>
              <a:rPr lang="pl-PL" sz="1800" b="0" dirty="0">
                <a:effectLst/>
                <a:latin typeface="Calibri" panose="020F0502020204030204" pitchFamily="34" charset="0"/>
                <a:ea typeface="Calibri" panose="020F0502020204030204" pitchFamily="34" charset="0"/>
                <a:cs typeface="Calibri" panose="020F0502020204030204" pitchFamily="34" charset="0"/>
              </a:rPr>
              <a:t>wydatki niecelowe, zawyżone, pozbawione uzasadnienia lub z nieadekwatnym uzasadnieniem</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latin typeface="Calibri" panose="020F0502020204030204" pitchFamily="34" charset="0"/>
                <a:ea typeface="Calibri" panose="020F0502020204030204" pitchFamily="34" charset="0"/>
                <a:cs typeface="Calibri" panose="020F0502020204030204" pitchFamily="34" charset="0"/>
              </a:rPr>
              <a:t>Przekroczenie limitów – kryterium niespełnione.</a:t>
            </a:r>
            <a:endParaRPr lang="pl-PL"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434067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417749"/>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12. Uzyskanie praw do korzystania z oprogramowania w sposób zabezpieczający interesy Wnioskodawcy</a:t>
            </a:r>
          </a:p>
          <a:p>
            <a:pPr marL="176213"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będzie czy Wnioskodawca przedstawił planowany sposób nabycia praw do wykorzystywanego lub wytwarzanego oprogramowania. W szczególności należy uzasadnić zakup licencji zewnętrznych oraz wykorzystanie funkcjonalności chmury obliczeniowej (jeśli dotyczy). Należy wykazać, że są one niezbędne oraz, że niemożliwe lub nieuzasadnione ekonomicznie jest zastąpienie tych licencji oprogramowaniem typu open </a:t>
            </a:r>
            <a:r>
              <a:rPr lang="pl-PL" sz="1800" b="0" dirty="0" err="1">
                <a:effectLst/>
                <a:latin typeface="Calibri" panose="020F0502020204030204" pitchFamily="34" charset="0"/>
                <a:ea typeface="Calibri" panose="020F0502020204030204" pitchFamily="34" charset="0"/>
                <a:cs typeface="Calibri" panose="020F0502020204030204" pitchFamily="34" charset="0"/>
              </a:rPr>
              <a:t>source</a:t>
            </a:r>
            <a:r>
              <a:rPr lang="pl-PL" sz="1800" b="0" dirty="0">
                <a:effectLst/>
                <a:latin typeface="Calibri" panose="020F0502020204030204" pitchFamily="34" charset="0"/>
                <a:ea typeface="Calibri" panose="020F0502020204030204" pitchFamily="34" charset="0"/>
                <a:cs typeface="Calibri" panose="020F0502020204030204" pitchFamily="34" charset="0"/>
              </a:rPr>
              <a:t>. </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a:p>
            <a:pPr marL="176213" indent="0">
              <a:lnSpc>
                <a:spcPct val="115000"/>
              </a:lnSpc>
              <a:spcAft>
                <a:spcPts val="10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8394217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13.  Zapewnienie jakości oraz bezpieczeństwa informacji (teleinformatycznego i oprogramowania) </a:t>
            </a:r>
            <a:r>
              <a:rPr lang="pl-PL" sz="1800" b="1" dirty="0">
                <a:latin typeface="Calibri" panose="020F0502020204030204" pitchFamily="34" charset="0"/>
                <a:ea typeface="Calibri" panose="020F0502020204030204" pitchFamily="34" charset="0"/>
              </a:rPr>
              <a:t> </a:t>
            </a: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0" indent="0" algn="just">
              <a:lnSpc>
                <a:spcPct val="115000"/>
              </a:lnSpc>
              <a:spcBef>
                <a:spcPts val="0"/>
              </a:spcBef>
              <a:buNone/>
            </a:pPr>
            <a:endPar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lgn="just">
              <a:lnSpc>
                <a:spcPct val="115000"/>
              </a:lnSpc>
              <a:spcBef>
                <a:spcPts val="0"/>
              </a:spcBef>
              <a:buNone/>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Celem kryterium jest zapewnienie kontroli oprogramowania pod względem bezpieczeństwa i jakości kodów źródłowych., m.in. czy zaplanowano analizę bezpieczeństwa kodu wytwarzanego oprogramowania, zaplanowano testy penetracyjne kodu i środowiska, czy zaplanowano testy automatyczne.</a:t>
            </a:r>
          </a:p>
          <a:p>
            <a:pPr marL="358775" marR="3175"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055210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482309"/>
            <a:ext cx="11445078" cy="4417749"/>
          </a:xfrm>
          <a:prstGeom prst="rect">
            <a:avLst/>
          </a:prstGeom>
        </p:spPr>
        <p:txBody>
          <a:bodyPr/>
          <a:lstStyle/>
          <a:p>
            <a:pPr marL="0" marR="0" lvl="0" indent="0" algn="l" defTabSz="914400" rtl="0" eaLnBrk="1" fontAlgn="auto" latinLnBrk="0" hangingPunct="1">
              <a:lnSpc>
                <a:spcPct val="114000"/>
              </a:lnSpc>
              <a:spcBef>
                <a:spcPts val="0"/>
              </a:spcBef>
              <a:buClrTx/>
              <a:buSzPct val="100000"/>
              <a:buNone/>
              <a:tabLst/>
              <a:defRPr/>
            </a:pPr>
            <a:r>
              <a:rPr lang="pl-PL" sz="1800" b="1" dirty="0">
                <a:effectLst/>
                <a:latin typeface="Calibri" panose="020F0502020204030204" pitchFamily="34" charset="0"/>
                <a:ea typeface="Calibri" panose="020F0502020204030204" pitchFamily="34" charset="0"/>
              </a:rPr>
              <a:t>14. Zapewnienie wysokiej użyteczności funkcjonalnej e-usługi/systemu – slajd 1 z 2</a:t>
            </a:r>
          </a:p>
          <a:p>
            <a:pPr marL="0" marR="0" lvl="0" indent="0" algn="l" defTabSz="914400" rtl="0" eaLnBrk="1" fontAlgn="auto" latinLnBrk="0" hangingPunct="1">
              <a:lnSpc>
                <a:spcPct val="114000"/>
              </a:lnSpc>
              <a:spcBef>
                <a:spcPts val="0"/>
              </a:spcBef>
              <a:buClrTx/>
              <a:buSzPct val="100000"/>
              <a:buNone/>
              <a:tabLst/>
              <a:defRPr/>
            </a:pPr>
            <a:endParaRPr lang="pl-PL" sz="1800" b="1" dirty="0">
              <a:effectLst/>
              <a:latin typeface="Calibri" panose="020F0502020204030204" pitchFamily="34" charset="0"/>
              <a:ea typeface="Calibri" panose="020F0502020204030204" pitchFamily="34" charset="0"/>
            </a:endParaRPr>
          </a:p>
          <a:p>
            <a:pPr marL="352425" marR="3175" indent="-352425">
              <a:lnSpc>
                <a:spcPct val="114000"/>
              </a:lnSpc>
              <a:spcBef>
                <a:spcPts val="0"/>
              </a:spcBef>
              <a:buNone/>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będzie czy: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3175"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Właściwie zbadano i zdefiniowano potrzeby grupy docelowej rozwiązania;</a:t>
            </a:r>
          </a:p>
          <a:p>
            <a:pPr marL="352425" marR="3175"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wynik analizy/badania funkcjonalności e-usługi/systemu, a także - sposobu zapewnienia korzystania z usługi/systemu, również w okresie trwałości. Analiza ta powinna potwierdzać realność i uzasadnienie dla wartości wskaźnika rezultatu i jego utrzymania.</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Planowane jest zaangażowanie użytkowników końcowych do współpracy na wszystkich istotnych fazach projektowania systemu, tj. od fazy definiowania problemu do fazy opracowania jego rozwiązania;</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opisał w jaki sposób, i na którym etapie przewidziane jest testowanie funkcjonalne e-usługi/systemu z docelowym użytkownikiem oraz określił kryteria akceptacji dla kluczowych funkcjonalności e-usługi/systemu; </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412446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417749"/>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14.  Zapewnienie wysokiej użyteczności funkcjonalnej e-usługi/systemu – slajd 2 z 2</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a:p>
            <a:pPr marL="0" marR="3810" lvl="0" indent="0" fontAlgn="base">
              <a:lnSpc>
                <a:spcPct val="114000"/>
              </a:lnSpc>
              <a:spcBef>
                <a:spcPts val="0"/>
              </a:spcBef>
              <a:buClr>
                <a:srgbClr val="000000"/>
              </a:buClr>
              <a:buSzPts val="1200"/>
              <a:buNone/>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  Wnioskodawca opisał w jaki sposób, i na którym etapie będzie badane zadowolenie użytkowników z e-usługi/systemu;</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SzPts val="1200"/>
              <a:buNone/>
            </a:pPr>
            <a:r>
              <a:rPr lang="pl-PL" sz="1800" dirty="0">
                <a:uFill>
                  <a:solidFill>
                    <a:srgbClr val="000000"/>
                  </a:solidFill>
                </a:uFill>
                <a:latin typeface="Calibri" panose="020F0502020204030204" pitchFamily="34" charset="0"/>
                <a:ea typeface="Calibri" panose="020F0502020204030204" pitchFamily="34" charset="0"/>
                <a:cs typeface="Calibri" panose="020F0502020204030204" pitchFamily="34" charset="0"/>
              </a:rPr>
              <a:t>f)   </a:t>
            </a: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opis współpracy z przedstawicielami grup odbiorców w zakresie opracowania „przyjaznego” interfejsu użytkownika i przeprowadzenia testów UX;</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273050" marR="3810" lvl="0" indent="-273050" fontAlgn="base">
              <a:lnSpc>
                <a:spcPct val="114000"/>
              </a:lnSpc>
              <a:spcBef>
                <a:spcPts val="0"/>
              </a:spcBef>
              <a:buClr>
                <a:srgbClr val="000000"/>
              </a:buClr>
              <a:buSzPts val="1200"/>
              <a:buNone/>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g)  *Zbadano czy istnieją e-usługi (produkcyjnie lub w stadium realizacji) o podobnym zakresie funkcjonalnym. Jeśli istnieją to Wnioskodawca powinien przedstawić uzasadnienie potwierdzające odmienność e-usługi. </a:t>
            </a:r>
          </a:p>
          <a:p>
            <a:pPr marL="0" marR="3810" lvl="0" indent="0" fontAlgn="base">
              <a:lnSpc>
                <a:spcPct val="114000"/>
              </a:lnSpc>
              <a:spcBef>
                <a:spcPts val="0"/>
              </a:spcBef>
              <a:buClr>
                <a:srgbClr val="000000"/>
              </a:buClr>
              <a:buSzPts val="1200"/>
              <a:buNone/>
            </a:pP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14000"/>
              </a:lnSpc>
              <a:spcBef>
                <a:spcPts val="0"/>
              </a:spcBef>
              <a:buNone/>
            </a:pPr>
            <a:r>
              <a:rPr lang="pl-PL" sz="1800" dirty="0">
                <a:effectLst/>
                <a:latin typeface="Calibri" panose="020F0502020204030204" pitchFamily="34" charset="0"/>
                <a:ea typeface="Calibri" panose="020F0502020204030204" pitchFamily="34" charset="0"/>
              </a:rPr>
              <a:t>*aspekt g) oceniany tylko w przypadku projektów z zakresu e-usług</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711543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15. Metodyka prowadzenia i dokumentowania projektu</a:t>
            </a:r>
            <a:r>
              <a:rPr lang="pl-PL" sz="1800" b="1" dirty="0">
                <a:latin typeface="Calibri" panose="020F0502020204030204" pitchFamily="34" charset="0"/>
                <a:ea typeface="Calibri" panose="020F0502020204030204" pitchFamily="34" charset="0"/>
              </a:rPr>
              <a:t> </a:t>
            </a:r>
          </a:p>
          <a:p>
            <a:pPr marL="358775" marR="3175" indent="0">
              <a:lnSpc>
                <a:spcPct val="115000"/>
              </a:lnSpc>
              <a:spcBef>
                <a:spcPts val="300"/>
              </a:spcBef>
              <a:spcAft>
                <a:spcPts val="300"/>
              </a:spcAft>
              <a:buNone/>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Wnioskodawca powinien wskazać jaką zastosuje metodykę zarządzania projektem</a:t>
            </a:r>
            <a:r>
              <a:rPr lang="pl-PL" sz="1800" dirty="0">
                <a:latin typeface="Calibri" panose="020F0502020204030204" pitchFamily="34" charset="0"/>
                <a:ea typeface="Calibri" panose="020F0502020204030204" pitchFamily="34" charset="0"/>
                <a:cs typeface="Calibri" panose="020F0502020204030204" pitchFamily="34" charset="0"/>
              </a:rPr>
              <a:t>, opisze strukturę zespołu projektowego. Wnioskodawca powinien wykazać, że w ramach wybranej metodyki prowadzony jest regularny monitoring </a:t>
            </a:r>
            <a:r>
              <a:rPr lang="pl-PL" sz="1800" dirty="0" err="1">
                <a:latin typeface="Calibri" panose="020F0502020204030204" pitchFamily="34" charset="0"/>
                <a:ea typeface="Calibri" panose="020F0502020204030204" pitchFamily="34" charset="0"/>
                <a:cs typeface="Calibri" panose="020F0502020204030204" pitchFamily="34" charset="0"/>
              </a:rPr>
              <a:t>ryzyk</a:t>
            </a:r>
            <a:r>
              <a:rPr lang="pl-PL" sz="1800" dirty="0">
                <a:latin typeface="Calibri" panose="020F0502020204030204" pitchFamily="34" charset="0"/>
                <a:ea typeface="Calibri" panose="020F0502020204030204" pitchFamily="34" charset="0"/>
                <a:cs typeface="Calibri" panose="020F0502020204030204" pitchFamily="34" charset="0"/>
              </a:rPr>
              <a:t>, zmian oraz postępu w realizacji projektu.</a:t>
            </a:r>
          </a:p>
          <a:p>
            <a:pPr marL="358775" marR="3175" lvl="0" indent="0" algn="l" defTabSz="914400" rtl="0" eaLnBrk="1" fontAlgn="auto" latinLnBrk="0" hangingPunct="1">
              <a:lnSpc>
                <a:spcPct val="114000"/>
              </a:lnSpc>
              <a:spcBef>
                <a:spcPts val="300"/>
              </a:spcBef>
              <a:spcAft>
                <a:spcPts val="300"/>
              </a:spcAft>
              <a:buClrTx/>
              <a:buSzPct val="100000"/>
              <a:buFont typeface="Arial" pitchFamily="34"/>
              <a:buNone/>
              <a:tabLst/>
              <a:defRPr/>
            </a:pPr>
            <a:endPar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5000"/>
              </a:lnSpc>
              <a:spcBef>
                <a:spcPts val="300"/>
              </a:spcBef>
              <a:spcAft>
                <a:spcPts val="300"/>
              </a:spcAft>
              <a:buNone/>
            </a:pPr>
            <a:endParaRPr lang="pl-PL" sz="1800" dirty="0">
              <a:latin typeface="Calibri" panose="020F0502020204030204" pitchFamily="34" charset="0"/>
              <a:ea typeface="Calibri" panose="020F0502020204030204" pitchFamily="34" charset="0"/>
              <a:cs typeface="Calibri" panose="020F050202020403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809974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080CD54B-52DF-4D51-C959-22C7C2747862}"/>
              </a:ext>
            </a:extLst>
          </p:cNvPr>
          <p:cNvSpPr>
            <a:spLocks noGrp="1"/>
          </p:cNvSpPr>
          <p:nvPr>
            <p:ph idx="4294967295"/>
          </p:nvPr>
        </p:nvSpPr>
        <p:spPr>
          <a:xfrm>
            <a:off x="474216" y="1399032"/>
            <a:ext cx="10879587" cy="4566339"/>
          </a:xfrm>
          <a:prstGeom prst="rect">
            <a:avLst/>
          </a:prstGeom>
        </p:spPr>
        <p:txBody>
          <a:bodyPr/>
          <a:lstStyle/>
          <a:p>
            <a:pPr marL="342900" indent="-342900">
              <a:lnSpc>
                <a:spcPct val="114000"/>
              </a:lnSpc>
              <a:spcBef>
                <a:spcPts val="300"/>
              </a:spcBef>
              <a:spcAft>
                <a:spcPts val="300"/>
              </a:spcAft>
              <a:buAutoNum type="arabicPeriod"/>
            </a:pPr>
            <a:r>
              <a:rPr lang="pl-PL" sz="1800" b="1" dirty="0">
                <a:effectLst/>
                <a:latin typeface="+mn-lt"/>
                <a:ea typeface="Open Sans" panose="020B0606030504020204" pitchFamily="34" charset="0"/>
                <a:cs typeface="Open Sans" panose="020B0606030504020204" pitchFamily="34" charset="0"/>
              </a:rPr>
              <a:t>Złożenie wniosku o dofinansowanie w odpowiedniej formie  </a:t>
            </a:r>
            <a:endParaRPr lang="pl-PL" sz="1800" b="1" dirty="0">
              <a:highlight>
                <a:srgbClr val="FFFF00"/>
              </a:highlight>
              <a:latin typeface="+mn-lt"/>
              <a:ea typeface="Open Sans" panose="020B0606030504020204" pitchFamily="34" charset="0"/>
              <a:cs typeface="Open Sans" panose="020B0606030504020204" pitchFamily="34" charset="0"/>
            </a:endParaRPr>
          </a:p>
          <a:p>
            <a:pPr marL="358775" indent="0">
              <a:lnSpc>
                <a:spcPct val="114000"/>
              </a:lnSpc>
              <a:spcBef>
                <a:spcPts val="300"/>
              </a:spcBef>
              <a:spcAft>
                <a:spcPts val="300"/>
              </a:spcAft>
              <a:buNone/>
            </a:pPr>
            <a:r>
              <a:rPr lang="pl-PL" sz="1800" dirty="0">
                <a:solidFill>
                  <a:srgbClr val="000000"/>
                </a:solidFill>
                <a:latin typeface="+mn-lt"/>
                <a:ea typeface="Open Sans"/>
                <a:cs typeface="Open Sans"/>
              </a:rPr>
              <a:t>W ramach kryterium weryfikowane jest czy Wnioskodawca złożył podpisany przez upoważnioną osobę/osoby wniosek o dofinansowanie w postaci elektronicznej zgodnie z wymaganiami określonymi w regulaminie wyboru projektów. </a:t>
            </a:r>
          </a:p>
          <a:p>
            <a:pPr marL="358775" indent="0">
              <a:lnSpc>
                <a:spcPct val="114000"/>
              </a:lnSpc>
              <a:spcBef>
                <a:spcPts val="300"/>
              </a:spcBef>
              <a:spcAft>
                <a:spcPts val="300"/>
              </a:spcAft>
              <a:buNone/>
            </a:pPr>
            <a:endParaRPr lang="pl-PL" sz="1800" dirty="0">
              <a:latin typeface="+mn-lt"/>
              <a:ea typeface="Open Sans"/>
              <a:cs typeface="Open Sans"/>
            </a:endParaRPr>
          </a:p>
          <a:p>
            <a:pPr marL="342900" indent="-342900">
              <a:lnSpc>
                <a:spcPct val="114000"/>
              </a:lnSpc>
              <a:spcBef>
                <a:spcPts val="300"/>
              </a:spcBef>
              <a:spcAft>
                <a:spcPts val="300"/>
              </a:spcAft>
              <a:buFont typeface="+mj-lt"/>
              <a:buAutoNum type="arabicPeriod" startAt="2"/>
            </a:pPr>
            <a:r>
              <a:rPr lang="pl-PL" sz="1800" b="1" dirty="0">
                <a:latin typeface="+mn-lt"/>
                <a:ea typeface="Open Sans" panose="020B0606030504020204" pitchFamily="34" charset="0"/>
                <a:cs typeface="Open Sans" panose="020B0606030504020204" pitchFamily="34" charset="0"/>
              </a:rPr>
              <a:t>Kompletność dokumentacji wymaganej na etapie aplikowania</a:t>
            </a:r>
            <a:endParaRPr lang="pl-PL" sz="1800" b="1" dirty="0">
              <a:highlight>
                <a:srgbClr val="FFFF00"/>
              </a:highlight>
              <a:latin typeface="+mn-lt"/>
              <a:ea typeface="Open Sans" panose="020B0606030504020204" pitchFamily="34" charset="0"/>
              <a:cs typeface="Open Sans" panose="020B0606030504020204" pitchFamily="34" charset="0"/>
            </a:endParaRPr>
          </a:p>
          <a:p>
            <a:pPr marL="358775" indent="0">
              <a:lnSpc>
                <a:spcPct val="114000"/>
              </a:lnSpc>
              <a:spcBef>
                <a:spcPts val="300"/>
              </a:spcBef>
              <a:spcAft>
                <a:spcPts val="300"/>
              </a:spcAft>
              <a:buNone/>
            </a:pPr>
            <a:r>
              <a:rPr lang="pl-PL" sz="1800" dirty="0">
                <a:solidFill>
                  <a:srgbClr val="000000"/>
                </a:solidFill>
                <a:latin typeface="+mn-lt"/>
                <a:ea typeface="Open Sans"/>
                <a:cs typeface="Open Sans"/>
              </a:rPr>
              <a:t>W ramach kryterium weryfikowane jest czy:</a:t>
            </a:r>
          </a:p>
          <a:p>
            <a:pPr marL="800102" lvl="1" indent="-342900">
              <a:lnSpc>
                <a:spcPct val="114000"/>
              </a:lnSpc>
              <a:spcBef>
                <a:spcPts val="300"/>
              </a:spcBef>
              <a:spcAft>
                <a:spcPts val="300"/>
              </a:spcAft>
              <a:buFont typeface="+mj-lt"/>
              <a:buAutoNum type="arabicPeriod"/>
            </a:pPr>
            <a:r>
              <a:rPr lang="pl-PL" sz="1800" dirty="0">
                <a:latin typeface="+mn-lt"/>
                <a:ea typeface="Open Sans"/>
                <a:cs typeface="Open Sans"/>
              </a:rPr>
              <a:t>Wnioskodawca złożył wypełniony we wszystkich wymaganych polach wniosek o dofinansowanie wraz z kompletem wymaganych czytelnych załączników oraz </a:t>
            </a:r>
          </a:p>
          <a:p>
            <a:pPr marL="800102" lvl="1" indent="-342900">
              <a:lnSpc>
                <a:spcPct val="114000"/>
              </a:lnSpc>
              <a:spcBef>
                <a:spcPts val="300"/>
              </a:spcBef>
              <a:spcAft>
                <a:spcPts val="300"/>
              </a:spcAft>
              <a:buFont typeface="+mj-lt"/>
              <a:buAutoNum type="arabicPeriod"/>
            </a:pPr>
            <a:r>
              <a:rPr lang="pl-PL" sz="1800" dirty="0">
                <a:latin typeface="+mn-lt"/>
                <a:ea typeface="Open Sans"/>
                <a:cs typeface="Open Sans"/>
              </a:rPr>
              <a:t>we wniosku o dofinansowanie, w oświadczeniach oraz w załącznikach do wniosku nie występują istotne rozbieżności: w szczególności wartość budżetu projektu, wskaźniki projektu.</a:t>
            </a:r>
          </a:p>
          <a:p>
            <a:pPr marL="358775" indent="0">
              <a:lnSpc>
                <a:spcPct val="114000"/>
              </a:lnSpc>
              <a:spcBef>
                <a:spcPts val="300"/>
              </a:spcBef>
              <a:spcAft>
                <a:spcPts val="300"/>
              </a:spcAft>
              <a:buNone/>
            </a:pPr>
            <a:r>
              <a:rPr lang="pl-PL" sz="1800" dirty="0">
                <a:latin typeface="+mn-lt"/>
                <a:ea typeface="Open Sans"/>
                <a:cs typeface="Open Sans"/>
              </a:rPr>
              <a:t>(projekt musi uzyskać pozytywną ocenę we wszystkich punktach)</a:t>
            </a:r>
            <a:endParaRPr lang="pl-PL" sz="1800" b="1" dirty="0">
              <a:effectLst/>
              <a:latin typeface="+mn-lt"/>
              <a:ea typeface="Open Sans"/>
              <a:cs typeface="Open Sans"/>
            </a:endParaRPr>
          </a:p>
          <a:p>
            <a:pPr marL="358775" indent="0">
              <a:lnSpc>
                <a:spcPct val="114000"/>
              </a:lnSpc>
              <a:spcBef>
                <a:spcPts val="300"/>
              </a:spcBef>
              <a:spcAft>
                <a:spcPts val="300"/>
              </a:spcAft>
              <a:buNone/>
            </a:pPr>
            <a:endParaRPr lang="pl-PL" sz="1800" dirty="0">
              <a:solidFill>
                <a:srgbClr val="000000"/>
              </a:solidFill>
              <a:latin typeface="+mn-lt"/>
              <a:ea typeface="Open Sans"/>
              <a:cs typeface="Open Sans"/>
            </a:endParaRPr>
          </a:p>
        </p:txBody>
      </p:sp>
      <p:sp>
        <p:nvSpPr>
          <p:cNvPr id="3" name="Tytuł 2">
            <a:extLst>
              <a:ext uri="{FF2B5EF4-FFF2-40B4-BE49-F238E27FC236}">
                <a16:creationId xmlns:a16="http://schemas.microsoft.com/office/drawing/2014/main" id="{A60568B8-FA6D-FD89-A071-40544357C7BC}"/>
              </a:ext>
            </a:extLst>
          </p:cNvPr>
          <p:cNvSpPr>
            <a:spLocks noGrp="1"/>
          </p:cNvSpPr>
          <p:nvPr>
            <p:ph type="title"/>
          </p:nvPr>
        </p:nvSpPr>
        <p:spPr/>
        <p:txBody>
          <a:bodyPr>
            <a:noAutofit/>
          </a:bodyPr>
          <a:lstStyle/>
          <a:p>
            <a:r>
              <a:rPr lang="pl-PL" sz="3200" dirty="0">
                <a:latin typeface="+mn-lt"/>
                <a:ea typeface="Verdana" panose="020B0604030504040204" pitchFamily="34" charset="0"/>
                <a:cs typeface="Arial" charset="0"/>
              </a:rPr>
              <a:t>Kryteria formalne</a:t>
            </a:r>
            <a:endParaRPr lang="pl-PL" sz="3200" dirty="0">
              <a:latin typeface="+mn-lt"/>
            </a:endParaRPr>
          </a:p>
        </p:txBody>
      </p:sp>
    </p:spTree>
    <p:extLst>
      <p:ext uri="{BB962C8B-B14F-4D97-AF65-F5344CB8AC3E}">
        <p14:creationId xmlns:p14="http://schemas.microsoft.com/office/powerpoint/2010/main" val="3518277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16. Zapewnienie możliwości skutecznej kontroli realizacji projektu</a:t>
            </a:r>
          </a:p>
          <a:p>
            <a:pPr marL="352425" marR="0" lvl="0" indent="0" algn="l" defTabSz="914400" rtl="0" eaLnBrk="1" fontAlgn="auto" latinLnBrk="0" hangingPunct="1">
              <a:lnSpc>
                <a:spcPct val="114000"/>
              </a:lnSpc>
              <a:spcBef>
                <a:spcPts val="0"/>
              </a:spcBef>
              <a:buClrTx/>
              <a:buSzPct val="100000"/>
              <a:buNone/>
              <a:tabLst/>
              <a:defRPr/>
            </a:pPr>
            <a:endParaRPr lang="pl-PL" sz="1800" dirty="0">
              <a:effectLst/>
              <a:latin typeface="Calibri" panose="020F0502020204030204" pitchFamily="34" charset="0"/>
              <a:ea typeface="Calibri" panose="020F0502020204030204" pitchFamily="34" charset="0"/>
            </a:endParaRPr>
          </a:p>
          <a:p>
            <a:pPr marL="352425" marR="0" lvl="0" indent="0" algn="l" defTabSz="914400" rtl="0" eaLnBrk="1" fontAlgn="auto" latinLnBrk="0" hangingPunct="1">
              <a:lnSpc>
                <a:spcPct val="114000"/>
              </a:lnSpc>
              <a:spcBef>
                <a:spcPts val="0"/>
              </a:spcBef>
              <a:buClrTx/>
              <a:buSzPct val="100000"/>
              <a:buNone/>
              <a:tabLst/>
              <a:defRPr/>
            </a:pPr>
            <a:r>
              <a:rPr lang="pl-PL" sz="1800" dirty="0">
                <a:effectLst/>
                <a:latin typeface="Calibri" panose="020F0502020204030204" pitchFamily="34" charset="0"/>
                <a:ea typeface="Calibri" panose="020F0502020204030204" pitchFamily="34" charset="0"/>
              </a:rPr>
              <a:t>W ramach kryterium weryfikowane będzie czy Wnioskodawca zaplanował stosowne do zakresu projektu kamienie milowe powiązane z etapami realizacji projektu umożliwiające skuteczną kontrolę postępów jego realizacji. Kamienie milowe powinny być powiązane z wytwarzaniem i wdrażaniem kluczowych </a:t>
            </a:r>
            <a:r>
              <a:rPr lang="pl-PL" sz="1800" b="0" dirty="0">
                <a:effectLst/>
                <a:latin typeface="Calibri" panose="020F0502020204030204" pitchFamily="34" charset="0"/>
                <a:ea typeface="Calibri" panose="020F0502020204030204" pitchFamily="34" charset="0"/>
                <a:cs typeface="Calibri" panose="020F0502020204030204" pitchFamily="34" charset="0"/>
              </a:rPr>
              <a:t>Produktów projektu. Zidentyfikowano wszystkie istotne ryzyka w projekcie oraz opisano środki zaradcze.</a:t>
            </a:r>
            <a:r>
              <a:rPr lang="pl-PL" sz="1800" b="1" dirty="0">
                <a:latin typeface="Calibri" panose="020F0502020204030204" pitchFamily="34" charset="0"/>
                <a:ea typeface="Calibri" panose="020F0502020204030204" pitchFamily="34" charset="0"/>
                <a:cs typeface="Arial" panose="020B0604020202020204" pitchFamily="34" charset="0"/>
              </a:rPr>
              <a:t> </a:t>
            </a:r>
            <a:r>
              <a:rPr lang="pl-PL" sz="1800" b="0" dirty="0">
                <a:effectLst/>
                <a:latin typeface="Calibri" panose="020F0502020204030204" pitchFamily="34" charset="0"/>
                <a:ea typeface="Calibri" panose="020F0502020204030204" pitchFamily="34" charset="0"/>
                <a:cs typeface="Calibri" panose="020F0502020204030204" pitchFamily="34" charset="0"/>
              </a:rPr>
              <a:t>Na każde 6 miesięcy realizacji projektu musi przypadać co najmniej jeden kamień milowy.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3175" indent="0">
              <a:lnSpc>
                <a:spcPct val="114000"/>
              </a:lnSpc>
              <a:spcBef>
                <a:spcPts val="0"/>
              </a:spcBef>
              <a:buNone/>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129454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17. Ekonomicznie i adekwatnie do potrzeb zaplanowana infrastruktura techniczna </a:t>
            </a:r>
            <a:endParaRPr lang="pl-PL" sz="1800" b="1" dirty="0">
              <a:latin typeface="Calibri" panose="020F0502020204030204" pitchFamily="34" charset="0"/>
              <a:ea typeface="Calibri" panose="020F0502020204030204" pitchFamily="34" charset="0"/>
            </a:endParaRPr>
          </a:p>
          <a:p>
            <a:pPr marL="358775" marR="3175" indent="0">
              <a:lnSpc>
                <a:spcPct val="114000"/>
              </a:lnSpc>
              <a:spcBef>
                <a:spcPts val="300"/>
              </a:spcBef>
              <a:spcAft>
                <a:spcPts val="300"/>
              </a:spcAft>
              <a:buNone/>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Celem kryterium jest ocena czy infrastruktura techniczna jest możliwie ekonomiczna i nie generuje niepotrzebnych kosztów, przy pełnym zachowaniu potrzeb bezpieczeństwa oraz skalowalności. </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będzie </a:t>
            </a:r>
            <a:r>
              <a:rPr lang="pl-PL" sz="1800" dirty="0">
                <a:latin typeface="Calibri" panose="020F0502020204030204" pitchFamily="34" charset="0"/>
                <a:ea typeface="Calibri" panose="020F0502020204030204" pitchFamily="34" charset="0"/>
                <a:cs typeface="Calibri" panose="020F0502020204030204" pitchFamily="34" charset="0"/>
              </a:rPr>
              <a:t>m.in. czy p</a:t>
            </a:r>
            <a:r>
              <a:rPr lang="pl-PL" sz="1800" dirty="0">
                <a:effectLst/>
                <a:latin typeface="Calibri" panose="020F0502020204030204" pitchFamily="34" charset="0"/>
                <a:ea typeface="Calibri" panose="020F0502020204030204" pitchFamily="34" charset="0"/>
              </a:rPr>
              <a:t>rzewidziano wykorzystanie publicznej lub rządowej architektury chmurowej jako głównego rozwiązania infrastrukturalnego lub uzasadniono konieczność innego wyboru; czy wykazano, że nie istnieje ryzyko uzależnienia się od dostawców w głównych - w szczególności kosztowo - aspektach planowanych rozwiązań;</a:t>
            </a:r>
          </a:p>
          <a:p>
            <a:pPr marL="358775" marR="3175" lvl="0" indent="0" algn="l" defTabSz="914400" rtl="0" eaLnBrk="1" fontAlgn="auto" latinLnBrk="0" hangingPunct="1">
              <a:lnSpc>
                <a:spcPct val="114000"/>
              </a:lnSpc>
              <a:spcBef>
                <a:spcPts val="300"/>
              </a:spcBef>
              <a:spcAft>
                <a:spcPts val="300"/>
              </a:spcAft>
              <a:buClrTx/>
              <a:buSzPct val="100000"/>
              <a:buNone/>
              <a:tabLst/>
              <a:defRPr/>
            </a:pPr>
            <a:endParaRPr lang="pl-PL" sz="1800"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7357003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18. </a:t>
            </a:r>
            <a:r>
              <a:rPr lang="pl-PL" sz="1800" b="1" dirty="0">
                <a:solidFill>
                  <a:srgbClr val="000000"/>
                </a:solidFill>
                <a:effectLst/>
                <a:latin typeface="Calibri" panose="020F0502020204030204" pitchFamily="34" charset="0"/>
                <a:ea typeface="Calibri" panose="020F0502020204030204" pitchFamily="34" charset="0"/>
              </a:rPr>
              <a:t>Zaplanowanie działań i zasobów zapewniających skuteczne wdrożenie i bezpieczne utrzymanie systemu (infrastruktura, oprogramowanie, zasoby kadrowe) </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solidFill>
                <a:srgbClr val="000000"/>
              </a:solidFill>
              <a:effectLst/>
              <a:latin typeface="Calibri" panose="020F0502020204030204" pitchFamily="34" charset="0"/>
              <a:ea typeface="Calibri" panose="020F0502020204030204" pitchFamily="34" charset="0"/>
            </a:endParaRPr>
          </a:p>
          <a:p>
            <a:pPr marL="0" marR="3175" indent="0">
              <a:lnSpc>
                <a:spcPct val="114000"/>
              </a:lnSpc>
              <a:spcBef>
                <a:spcPts val="0"/>
              </a:spcBef>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będzie czy: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3175" lvl="0" indent="0">
              <a:lnSpc>
                <a:spcPct val="114000"/>
              </a:lnSpc>
              <a:spcBef>
                <a:spcPts val="0"/>
              </a:spcBef>
              <a:buNone/>
            </a:pPr>
            <a:r>
              <a:rPr lang="pl-PL" sz="1800" b="0" dirty="0">
                <a:effectLst/>
                <a:latin typeface="Calibri" panose="020F0502020204030204" pitchFamily="34" charset="0"/>
                <a:ea typeface="Calibri" panose="020F0502020204030204" pitchFamily="34" charset="0"/>
                <a:cs typeface="Calibri" panose="020F0502020204030204" pitchFamily="34" charset="0"/>
              </a:rPr>
              <a:t>- Wnioskodawca wskazał w jaki sposób jest planowane utrzymanie systemu przy zachowaniu wymaganego poziomu efektywności oraz bezpieczeństwa informacji w perspektywie 5 lat po zakończeniu projektu; </a:t>
            </a:r>
          </a:p>
          <a:p>
            <a:pPr marL="0" marR="3175" lvl="0" indent="0">
              <a:lnSpc>
                <a:spcPct val="114000"/>
              </a:lnSpc>
              <a:spcBef>
                <a:spcPts val="0"/>
              </a:spcBef>
              <a:buNone/>
            </a:pPr>
            <a:r>
              <a:rPr lang="pl-PL" sz="1800" b="0" dirty="0">
                <a:effectLst/>
                <a:latin typeface="Calibri" panose="020F0502020204030204" pitchFamily="34" charset="0"/>
                <a:ea typeface="Calibri" panose="020F0502020204030204" pitchFamily="34" charset="0"/>
                <a:cs typeface="Calibri" panose="020F0502020204030204" pitchFamily="34" charset="0"/>
              </a:rPr>
              <a:t>- Poprawnie przeprowadzono analizę wykonalności;</a:t>
            </a:r>
            <a:r>
              <a:rPr lang="pl-PL" sz="1800" b="1" dirty="0">
                <a:effectLst/>
                <a:latin typeface="Calibri" panose="020F0502020204030204" pitchFamily="34" charset="0"/>
                <a:ea typeface="Calibri" panose="020F0502020204030204" pitchFamily="34" charset="0"/>
                <a:cs typeface="Calibri" panose="020F0502020204030204" pitchFamily="34" charset="0"/>
              </a:rPr>
              <a:t> </a:t>
            </a:r>
          </a:p>
          <a:p>
            <a:pPr marL="0" marR="3175" lvl="0" indent="0">
              <a:lnSpc>
                <a:spcPct val="114000"/>
              </a:lnSpc>
              <a:spcBef>
                <a:spcPts val="0"/>
              </a:spcBef>
              <a:buNone/>
            </a:pPr>
            <a:r>
              <a:rPr lang="pl-PL" sz="1800" b="0" dirty="0">
                <a:effectLst/>
                <a:latin typeface="Calibri" panose="020F0502020204030204" pitchFamily="34" charset="0"/>
                <a:ea typeface="Calibri" panose="020F0502020204030204" pitchFamily="34" charset="0"/>
                <a:cs typeface="Calibri" panose="020F0502020204030204" pitchFamily="34" charset="0"/>
              </a:rPr>
              <a:t>- Planowane utrzymanie zapewni możliwość dostosowywania systemu do zmieniającego się otoczenia; </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0" marR="3175" indent="0">
              <a:lnSpc>
                <a:spcPct val="114000"/>
              </a:lnSpc>
              <a:spcBef>
                <a:spcPts val="0"/>
              </a:spcBef>
              <a:buNone/>
            </a:pPr>
            <a:r>
              <a:rPr lang="pl-PL" sz="1800" dirty="0">
                <a:latin typeface="Calibri" panose="020F0502020204030204" pitchFamily="34" charset="0"/>
                <a:ea typeface="Calibri" panose="020F0502020204030204" pitchFamily="34" charset="0"/>
                <a:cs typeface="Arial" panose="020B0604020202020204" pitchFamily="34" charset="0"/>
              </a:rPr>
              <a:t>- </a:t>
            </a:r>
            <a:r>
              <a:rPr lang="pl-PL" sz="1800" dirty="0">
                <a:effectLst/>
                <a:latin typeface="Calibri" panose="020F0502020204030204" pitchFamily="34" charset="0"/>
                <a:ea typeface="Calibri" panose="020F0502020204030204" pitchFamily="34" charset="0"/>
                <a:cs typeface="Calibri" panose="020F0502020204030204" pitchFamily="34" charset="0"/>
              </a:rPr>
              <a:t>Etap </a:t>
            </a:r>
            <a:r>
              <a:rPr lang="pl-PL" sz="1800" b="0" dirty="0">
                <a:effectLst/>
                <a:latin typeface="Calibri" panose="020F0502020204030204" pitchFamily="34" charset="0"/>
                <a:ea typeface="Calibri" panose="020F0502020204030204" pitchFamily="34" charset="0"/>
                <a:cs typeface="Calibri" panose="020F0502020204030204" pitchFamily="34" charset="0"/>
              </a:rPr>
              <a:t>utrzymania ma zapewnione zasoby finansowe i organizacyjne (kadrowe) na poziomie pozwalającym na stabilne użytkowanie;</a:t>
            </a:r>
            <a:r>
              <a:rPr lang="pl-PL" sz="1800" b="1" dirty="0">
                <a:effectLst/>
                <a:latin typeface="Calibri" panose="020F0502020204030204" pitchFamily="34" charset="0"/>
                <a:ea typeface="Calibri" panose="020F0502020204030204" pitchFamily="34" charset="0"/>
                <a:cs typeface="Calibri" panose="020F0502020204030204" pitchFamily="34" charset="0"/>
              </a:rPr>
              <a:t> </a:t>
            </a:r>
          </a:p>
          <a:p>
            <a:pPr marL="0" marR="3175" indent="0">
              <a:lnSpc>
                <a:spcPct val="114000"/>
              </a:lnSpc>
              <a:spcBef>
                <a:spcPts val="0"/>
              </a:spcBef>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3175" indent="0">
              <a:lnSpc>
                <a:spcPct val="114000"/>
              </a:lnSpc>
              <a:spcBef>
                <a:spcPts val="0"/>
              </a:spcBef>
              <a:buNone/>
            </a:pPr>
            <a:r>
              <a:rPr lang="pl-PL" sz="1800" dirty="0">
                <a:effectLst/>
                <a:latin typeface="Calibri" panose="020F0502020204030204" pitchFamily="34" charset="0"/>
                <a:ea typeface="Calibri" panose="020F0502020204030204" pitchFamily="34" charset="0"/>
              </a:rPr>
              <a:t>Wnioskodawca zapewnił odpowiednie zasoby ludzkie i finansowe na poziomie pozwalającym na stabilne użytkowanie w okresie trwałości projektu.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1159099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FA415DA8-D79A-73F6-4E0F-2E2D0AFDC3D8}"/>
              </a:ext>
            </a:extLst>
          </p:cNvPr>
          <p:cNvSpPr>
            <a:spLocks noGrp="1"/>
          </p:cNvSpPr>
          <p:nvPr>
            <p:ph idx="4294967295"/>
          </p:nvPr>
        </p:nvSpPr>
        <p:spPr>
          <a:xfrm>
            <a:off x="474216" y="1399032"/>
            <a:ext cx="11347670" cy="4111097"/>
          </a:xfrm>
          <a:prstGeom prst="rect">
            <a:avLst/>
          </a:prstGeom>
        </p:spPr>
        <p:txBody>
          <a:bodyPr/>
          <a:lstStyle/>
          <a:p>
            <a:pPr marL="342900" indent="-342900">
              <a:lnSpc>
                <a:spcPct val="114000"/>
              </a:lnSpc>
              <a:spcBef>
                <a:spcPts val="0"/>
              </a:spcBef>
              <a:buFont typeface="+mj-lt"/>
              <a:buAutoNum type="arabicPeriod" startAt="3"/>
            </a:pPr>
            <a:r>
              <a:rPr lang="pl-PL" sz="1800" b="1" dirty="0">
                <a:effectLst/>
                <a:latin typeface="+mn-lt"/>
                <a:ea typeface="Open Sans" panose="020B0606030504020204" pitchFamily="34" charset="0"/>
                <a:cs typeface="Open Sans" panose="020B0606030504020204" pitchFamily="34" charset="0"/>
              </a:rPr>
              <a:t>Pozytywna ocena Komitetu Rady Ministrów do spraw Cyfryzacji (KRMC) </a:t>
            </a:r>
          </a:p>
          <a:p>
            <a:pPr marL="358775" indent="0">
              <a:lnSpc>
                <a:spcPct val="114000"/>
              </a:lnSpc>
              <a:spcBef>
                <a:spcPts val="0"/>
              </a:spcBef>
              <a:buNone/>
            </a:pPr>
            <a:r>
              <a:rPr lang="pl-PL" sz="1800" dirty="0">
                <a:latin typeface="+mn-lt"/>
              </a:rPr>
              <a:t>W ramach kryterium weryfikowane jest czy Opinia Komitetu Rady Ministrów ds. Cyfryzacji wydana dla ocenianego projektu jest pozytywna i wydana została nie później niż w dniu złożenia wniosku o dofinansowanie i nie wcześniej niż 9 miesięcy przed dniem złożenia wniosku.</a:t>
            </a:r>
            <a:endParaRPr lang="pl-PL" sz="1800" b="1" dirty="0">
              <a:effectLst/>
              <a:highlight>
                <a:srgbClr val="FFFF00"/>
              </a:highlight>
              <a:latin typeface="+mn-lt"/>
              <a:ea typeface="Open Sans" panose="020B0606030504020204" pitchFamily="34" charset="0"/>
              <a:cs typeface="Open Sans" panose="020B0606030504020204" pitchFamily="34" charset="0"/>
            </a:endParaRPr>
          </a:p>
          <a:p>
            <a:endParaRPr lang="pl-PL" sz="1800" dirty="0">
              <a:latin typeface="+mn-lt"/>
            </a:endParaRPr>
          </a:p>
          <a:p>
            <a:pPr marL="342900" marR="0" lvl="0" indent="-342900" algn="l" defTabSz="914400" rtl="0" eaLnBrk="1" fontAlgn="auto" latinLnBrk="0" hangingPunct="1">
              <a:lnSpc>
                <a:spcPct val="114000"/>
              </a:lnSpc>
              <a:spcBef>
                <a:spcPts val="300"/>
              </a:spcBef>
              <a:spcAft>
                <a:spcPts val="300"/>
              </a:spcAft>
              <a:buClrTx/>
              <a:buSzPct val="100000"/>
              <a:buFont typeface="+mj-lt"/>
              <a:buAutoNum type="arabicPeriod" startAt="4"/>
              <a:tabLst/>
              <a:defRPr/>
            </a:pPr>
            <a:r>
              <a:rPr kumimoji="0" lang="pl-PL" sz="1800" b="1"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Kwalifikowalność  Wnioskodawcy/partnerów </a:t>
            </a:r>
            <a:br>
              <a:rPr kumimoji="0" lang="pl-PL" sz="1800" b="1"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br>
            <a: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W ramach kryterium weryfikowane jest czy Wnioskodawca oraz Partner (jeśli dotyczy)  jest podmiotem kwalifikującym się do wsparcia w ramach działania 2.1 FERC, zgodnie z</a:t>
            </a:r>
            <a:r>
              <a:rPr lang="pl-PL" sz="1800" dirty="0">
                <a:latin typeface="+mn-lt"/>
                <a:ea typeface="Open Sans" panose="020B0606030504020204" pitchFamily="34" charset="0"/>
                <a:cs typeface="Open Sans" panose="020B0606030504020204" pitchFamily="34" charset="0"/>
              </a:rPr>
              <a:t>e</a:t>
            </a:r>
            <a:b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br>
            <a: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Szczegółowym Opisem Priorytetów Programu Fundusze Europejskie na Rozwój Cyfrowy na lata 2021-2027 (SZOP).</a:t>
            </a:r>
          </a:p>
          <a:p>
            <a:endParaRPr lang="pl-PL" sz="2000" dirty="0">
              <a:latin typeface="+mn-lt"/>
            </a:endParaRPr>
          </a:p>
        </p:txBody>
      </p:sp>
      <p:sp>
        <p:nvSpPr>
          <p:cNvPr id="3" name="Tytuł 2">
            <a:extLst>
              <a:ext uri="{FF2B5EF4-FFF2-40B4-BE49-F238E27FC236}">
                <a16:creationId xmlns:a16="http://schemas.microsoft.com/office/drawing/2014/main" id="{D4A1EB3B-9A0F-98FA-038C-681F880AC9F9}"/>
              </a:ext>
            </a:extLst>
          </p:cNvPr>
          <p:cNvSpPr>
            <a:spLocks noGrp="1"/>
          </p:cNvSpPr>
          <p:nvPr>
            <p:ph type="title"/>
          </p:nvPr>
        </p:nvSpPr>
        <p:spPr/>
        <p:txBody>
          <a:bodyPr>
            <a:normAutofit/>
          </a:bodyPr>
          <a:lstStyle/>
          <a:p>
            <a:r>
              <a:rPr lang="pl-PL" sz="3200" dirty="0">
                <a:latin typeface="+mn-lt"/>
                <a:ea typeface="Verdana" panose="020B0604030504040204" pitchFamily="34" charset="0"/>
                <a:cs typeface="Arial" charset="0"/>
              </a:rPr>
              <a:t>Kryteria formalne</a:t>
            </a:r>
            <a:endParaRPr lang="pl-PL" sz="3200" dirty="0"/>
          </a:p>
        </p:txBody>
      </p:sp>
    </p:spTree>
    <p:extLst>
      <p:ext uri="{BB962C8B-B14F-4D97-AF65-F5344CB8AC3E}">
        <p14:creationId xmlns:p14="http://schemas.microsoft.com/office/powerpoint/2010/main" val="8687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3C54FBE9-BD27-93DF-8E23-6BC344ABD9A2}"/>
              </a:ext>
            </a:extLst>
          </p:cNvPr>
          <p:cNvSpPr>
            <a:spLocks noGrp="1"/>
          </p:cNvSpPr>
          <p:nvPr>
            <p:ph idx="4294967295"/>
          </p:nvPr>
        </p:nvSpPr>
        <p:spPr>
          <a:xfrm>
            <a:off x="474216" y="1399032"/>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5"/>
            </a:pPr>
            <a:r>
              <a:rPr lang="pl-PL" sz="1800" b="1" dirty="0">
                <a:effectLst/>
                <a:latin typeface="+mn-lt"/>
                <a:ea typeface="Open Sans" panose="020B0606030504020204" pitchFamily="34" charset="0"/>
                <a:cs typeface="Open Sans" panose="020B0606030504020204" pitchFamily="34" charset="0"/>
              </a:rPr>
              <a:t>Realizacja projektu mieści się w ramach czasowych FERC </a:t>
            </a:r>
            <a:br>
              <a:rPr lang="pl-PL" sz="1800" b="1" dirty="0">
                <a:effectLst/>
                <a:latin typeface="+mn-lt"/>
                <a:ea typeface="Open Sans" panose="020B0606030504020204" pitchFamily="34" charset="0"/>
                <a:cs typeface="Open Sans" panose="020B0606030504020204" pitchFamily="34" charset="0"/>
              </a:rPr>
            </a:br>
            <a:r>
              <a:rPr lang="pl-PL" sz="1800" dirty="0">
                <a:latin typeface="+mn-lt"/>
              </a:rPr>
              <a:t>W ramach kryterium weryfikowane jest czy termin rozpoczęcia i zakończenia realizacji projektu mieści się w ramach czasowych FERC, określonych datami od 1 stycznia 2021 r. do 31 grudnia 2029 r.</a:t>
            </a:r>
          </a:p>
          <a:p>
            <a:pPr marL="0" indent="0">
              <a:lnSpc>
                <a:spcPct val="114000"/>
              </a:lnSpc>
              <a:spcBef>
                <a:spcPts val="300"/>
              </a:spcBef>
              <a:spcAft>
                <a:spcPts val="300"/>
              </a:spcAft>
              <a:buNone/>
            </a:pPr>
            <a:endParaRPr lang="pl-PL" sz="1800" dirty="0">
              <a:latin typeface="+mn-lt"/>
            </a:endParaRPr>
          </a:p>
          <a:p>
            <a:pPr marL="457200" indent="-457200">
              <a:lnSpc>
                <a:spcPct val="114000"/>
              </a:lnSpc>
              <a:spcBef>
                <a:spcPts val="300"/>
              </a:spcBef>
              <a:spcAft>
                <a:spcPts val="300"/>
              </a:spcAft>
              <a:buFont typeface="+mj-lt"/>
              <a:buAutoNum type="arabicPeriod" startAt="6"/>
            </a:pPr>
            <a:r>
              <a:rPr lang="pl-PL" sz="1800" b="1" dirty="0">
                <a:latin typeface="+mn-lt"/>
                <a:ea typeface="Open Sans" panose="020B0606030504020204" pitchFamily="34" charset="0"/>
                <a:cs typeface="Open Sans" panose="020B0606030504020204" pitchFamily="34" charset="0"/>
              </a:rPr>
              <a:t>Prawidłowość</a:t>
            </a:r>
            <a:r>
              <a:rPr lang="pl-PL" sz="1800" b="1" dirty="0">
                <a:latin typeface="+mn-lt"/>
              </a:rPr>
              <a:t> określenia kwoty wsparcia</a:t>
            </a:r>
          </a:p>
          <a:p>
            <a:pPr marL="358775" indent="0">
              <a:lnSpc>
                <a:spcPct val="114000"/>
              </a:lnSpc>
              <a:spcBef>
                <a:spcPts val="300"/>
              </a:spcBef>
              <a:spcAft>
                <a:spcPts val="300"/>
              </a:spcAft>
              <a:buNone/>
            </a:pPr>
            <a:r>
              <a:rPr lang="pl-PL" sz="1800" dirty="0">
                <a:latin typeface="+mn-lt"/>
              </a:rPr>
              <a:t>W ramach kryterium weryfikowane jest czy wnioskowany procent poziomu dofinansowania UE w projekcie nie przekracza maksymalnego procentu wskazanego dla Działania 2.1 FERC w Szczegółowym Opisie Priorytetów Programu Fundusze Europejskie na Rozwój Cyfrowy 2021-2027. </a:t>
            </a:r>
          </a:p>
          <a:p>
            <a:pPr marL="0" indent="0">
              <a:lnSpc>
                <a:spcPct val="100000"/>
              </a:lnSpc>
              <a:buNone/>
            </a:pPr>
            <a:endParaRPr lang="pl-PL" sz="2000" b="1" dirty="0">
              <a:latin typeface="+mn-lt"/>
            </a:endParaRPr>
          </a:p>
          <a:p>
            <a:pPr marL="0" indent="0">
              <a:lnSpc>
                <a:spcPct val="100000"/>
              </a:lnSpc>
              <a:buNone/>
            </a:pPr>
            <a:endParaRPr lang="pl-PL" sz="2000" b="1" dirty="0">
              <a:latin typeface="+mn-lt"/>
            </a:endParaRPr>
          </a:p>
          <a:p>
            <a:pPr marL="0" indent="0">
              <a:lnSpc>
                <a:spcPct val="100000"/>
              </a:lnSpc>
              <a:buNone/>
            </a:pPr>
            <a:endParaRPr lang="pl-PL" sz="2000" b="1" dirty="0">
              <a:latin typeface="+mn-lt"/>
              <a:ea typeface="Open Sans" panose="020B0606030504020204" pitchFamily="34" charset="0"/>
              <a:cs typeface="Open Sans" panose="020B0606030504020204" pitchFamily="34" charset="0"/>
            </a:endParaRPr>
          </a:p>
        </p:txBody>
      </p:sp>
      <p:sp>
        <p:nvSpPr>
          <p:cNvPr id="3" name="Tytuł 2">
            <a:extLst>
              <a:ext uri="{FF2B5EF4-FFF2-40B4-BE49-F238E27FC236}">
                <a16:creationId xmlns:a16="http://schemas.microsoft.com/office/drawing/2014/main" id="{C73A51E7-3145-2C17-9EF5-DFAA47AEE366}"/>
              </a:ext>
            </a:extLst>
          </p:cNvPr>
          <p:cNvSpPr>
            <a:spLocks noGrp="1"/>
          </p:cNvSpPr>
          <p:nvPr>
            <p:ph type="title"/>
          </p:nvPr>
        </p:nvSpPr>
        <p:spPr/>
        <p:txBody>
          <a:bodyPr>
            <a:normAutofit/>
          </a:bodyPr>
          <a:lstStyle/>
          <a:p>
            <a:r>
              <a:rPr lang="pl-PL" sz="3200" dirty="0">
                <a:latin typeface="+mn-lt"/>
                <a:ea typeface="Verdana" panose="020B0604030504040204" pitchFamily="34" charset="0"/>
                <a:cs typeface="Arial" charset="0"/>
              </a:rPr>
              <a:t>Kryteria formalne</a:t>
            </a:r>
            <a:endParaRPr lang="pl-PL" sz="3200" dirty="0">
              <a:latin typeface="+mn-lt"/>
            </a:endParaRPr>
          </a:p>
        </p:txBody>
      </p:sp>
    </p:spTree>
    <p:extLst>
      <p:ext uri="{BB962C8B-B14F-4D97-AF65-F5344CB8AC3E}">
        <p14:creationId xmlns:p14="http://schemas.microsoft.com/office/powerpoint/2010/main" val="168202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89EDA8E-05FA-293F-FDD6-0E303D3B391E}"/>
              </a:ext>
            </a:extLst>
          </p:cNvPr>
          <p:cNvSpPr>
            <a:spLocks noGrp="1"/>
          </p:cNvSpPr>
          <p:nvPr>
            <p:ph idx="4294967295"/>
          </p:nvPr>
        </p:nvSpPr>
        <p:spPr>
          <a:xfrm>
            <a:off x="474216" y="1409918"/>
            <a:ext cx="11206155" cy="4111097"/>
          </a:xfrm>
          <a:prstGeom prst="rect">
            <a:avLst/>
          </a:prstGeom>
        </p:spPr>
        <p:txBody>
          <a:bodyPr/>
          <a:lstStyle/>
          <a:p>
            <a:pPr marL="342900" indent="-342900">
              <a:lnSpc>
                <a:spcPct val="115000"/>
              </a:lnSpc>
              <a:spcBef>
                <a:spcPts val="300"/>
              </a:spcBef>
              <a:spcAft>
                <a:spcPts val="300"/>
              </a:spcAft>
              <a:buFont typeface="+mj-lt"/>
              <a:buAutoNum type="arabicPeriod" startAt="7"/>
            </a:pPr>
            <a:r>
              <a:rPr lang="pl-PL" sz="1800" b="1" dirty="0">
                <a:effectLst/>
                <a:latin typeface="Calibri" panose="020F0502020204030204" pitchFamily="34" charset="0"/>
                <a:ea typeface="Calibri" panose="020F0502020204030204" pitchFamily="34" charset="0"/>
              </a:rPr>
              <a:t>Brak podlegania wykluczeniu z ubiegania się o dofinansowanie</a:t>
            </a:r>
            <a:br>
              <a:rPr kumimoji="0" lang="pl-PL" sz="1800" b="1" u="none" strike="noStrike" kern="1200" cap="none" spc="0" normalizeH="0" baseline="0" noProof="0" dirty="0">
                <a:ln>
                  <a:noFill/>
                </a:ln>
                <a:solidFill>
                  <a:srgbClr val="000000"/>
                </a:solidFill>
                <a:effectLst/>
                <a:uLnTx/>
                <a:uFillTx/>
                <a:latin typeface="Calibri" panose="020F0502020204030204"/>
                <a:ea typeface="Open Sans" panose="020B0606030504020204" pitchFamily="34" charset="0"/>
                <a:cs typeface="Open Sans" panose="020B0606030504020204" pitchFamily="34" charset="0"/>
              </a:rPr>
            </a:b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zapewnienie przez Wnioskodawcę i Partnerów (jeśli dotyczy) w formie oświadczenia Wnioskodawcy i Partnerów (jeśli dotyczy), że są uprawnieni do ubiegania się o przyznanie dofinansowania z uwagi na to, że: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podlegają wykluczeniu z możliwości otrzymania dofinansowania na podstawie art. 207 ust. 4 ustawy z dnia 27 sierpnia 2009 r. o finansach publicznych (Dz. U. 2022 r. poz. 1634 z </a:t>
            </a:r>
            <a:r>
              <a:rPr lang="pl-PL" sz="1800" b="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późn</a:t>
            </a: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zm.);</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podlegają wykluczeniu z możliwości otrzymania dofinansowania na podstawie art. 9 ust. 1 pkt 2a ustawy z dnia 28 października 2002 r. o odpowiedzialności podmiotów zbiorowych za czyny zabronione pod groźbą kary (Dz. U. 2020 r. poz. 358 z </a:t>
            </a:r>
            <a:r>
              <a:rPr lang="pl-PL" sz="1800" b="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późn</a:t>
            </a: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zm.) – nie dotyczy jednostek organizacyjnych Skarbu Państwa;</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zastosowano wobec nich środków na podstawie art. 1 ustawy z dnia 13 kwietnia 2022 r. o szczególnych rozwiązaniach w zakresie przeciwdziałania wspieraniu agresji na Ukrainę oraz służących ochronie bezpieczeństwa narodowego (Dz. U. poz. 835).</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(projekt musi uzyskać pozytywną ocenę we wszystkich punktach)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a:spcBef>
                <a:spcPts val="300"/>
              </a:spcBef>
              <a:spcAft>
                <a:spcPts val="300"/>
              </a:spcAft>
            </a:pPr>
            <a:endParaRPr lang="pl-PL" dirty="0"/>
          </a:p>
        </p:txBody>
      </p:sp>
      <p:sp>
        <p:nvSpPr>
          <p:cNvPr id="3" name="Tytuł 2">
            <a:extLst>
              <a:ext uri="{FF2B5EF4-FFF2-40B4-BE49-F238E27FC236}">
                <a16:creationId xmlns:a16="http://schemas.microsoft.com/office/drawing/2014/main" id="{349BE511-C625-3BFF-737E-667CFA561F3D}"/>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14735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89EDA8E-05FA-293F-FDD6-0E303D3B391E}"/>
              </a:ext>
            </a:extLst>
          </p:cNvPr>
          <p:cNvSpPr>
            <a:spLocks noGrp="1"/>
          </p:cNvSpPr>
          <p:nvPr>
            <p:ph idx="4294967295"/>
          </p:nvPr>
        </p:nvSpPr>
        <p:spPr>
          <a:xfrm>
            <a:off x="474216" y="1409918"/>
            <a:ext cx="11206155" cy="4111097"/>
          </a:xfrm>
          <a:prstGeom prst="rect">
            <a:avLst/>
          </a:prstGeom>
        </p:spPr>
        <p:txBody>
          <a:bodyPr/>
          <a:lstStyle/>
          <a:p>
            <a:pPr marL="0" indent="0">
              <a:lnSpc>
                <a:spcPct val="115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8. Wpisywanie się projektu we właściwe działanie</a:t>
            </a:r>
          </a:p>
          <a:p>
            <a:pPr marL="0" indent="0">
              <a:lnSpc>
                <a:spcPct val="115000"/>
              </a:lnSpc>
              <a:spcBef>
                <a:spcPts val="300"/>
              </a:spcBef>
              <a:spcAft>
                <a:spcPts val="300"/>
              </a:spcAft>
              <a:buNone/>
            </a:pPr>
            <a:br>
              <a:rPr kumimoji="0" lang="pl-PL" sz="1800" b="1" u="none" strike="noStrike" kern="1200" cap="none" spc="0" normalizeH="0" baseline="0" noProof="0" dirty="0">
                <a:ln>
                  <a:noFill/>
                </a:ln>
                <a:solidFill>
                  <a:srgbClr val="000000"/>
                </a:solidFill>
                <a:effectLst/>
                <a:uLnTx/>
                <a:uFillTx/>
                <a:latin typeface="Calibri" panose="020F0502020204030204"/>
                <a:ea typeface="Open Sans" panose="020B0606030504020204" pitchFamily="34" charset="0"/>
                <a:cs typeface="Open Sans" panose="020B0606030504020204" pitchFamily="34" charset="0"/>
              </a:rPr>
            </a:b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weryfikuje się czy projekt wpisuje się we właściwe działanie, zgodnie z opisem działania 2.1 Wysoka jakość i dostępność e-usług publicznych w Szczegółowym Opisie Priorytetów Programu Funduszu Europejskiego na Rozwój Cyfrowy na lata 2021-2027 oraz regulaminem wyboru projektów.</a:t>
            </a:r>
            <a:endParaRPr lang="pl-PL" dirty="0"/>
          </a:p>
        </p:txBody>
      </p:sp>
      <p:sp>
        <p:nvSpPr>
          <p:cNvPr id="3" name="Tytuł 2">
            <a:extLst>
              <a:ext uri="{FF2B5EF4-FFF2-40B4-BE49-F238E27FC236}">
                <a16:creationId xmlns:a16="http://schemas.microsoft.com/office/drawing/2014/main" id="{349BE511-C625-3BFF-737E-667CFA561F3D}"/>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2803420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4C3FEBFE-DD65-DCDA-F8BF-F8900FB9F12A}"/>
              </a:ext>
            </a:extLst>
          </p:cNvPr>
          <p:cNvSpPr>
            <a:spLocks noGrp="1"/>
          </p:cNvSpPr>
          <p:nvPr>
            <p:ph idx="4294967295"/>
          </p:nvPr>
        </p:nvSpPr>
        <p:spPr>
          <a:xfrm>
            <a:off x="474215" y="1493194"/>
            <a:ext cx="10738071" cy="4111097"/>
          </a:xfrm>
          <a:prstGeom prst="rect">
            <a:avLst/>
          </a:prstGeom>
        </p:spPr>
        <p:txBody>
          <a:bodyPr/>
          <a:lstStyle/>
          <a:p>
            <a:pPr marL="0" indent="0">
              <a:buNone/>
            </a:pPr>
            <a:r>
              <a:rPr lang="pl-PL" sz="1800" b="1" dirty="0"/>
              <a:t>9. Zgodność z przepisami art. 63 ust. 6 i art. 73 ust. 2 lit. f) i h) Rozporządzenia Parlamentu Europejskiego i Rady (UE) nr 2021/1060 z dnia 24 czerwca 2021 r. </a:t>
            </a:r>
          </a:p>
          <a:p>
            <a:pPr marL="304800" indent="0">
              <a:buNone/>
              <a:tabLst>
                <a:tab pos="533400" algn="l"/>
              </a:tabLst>
            </a:pPr>
            <a:r>
              <a:rPr lang="pl-PL" sz="1800" dirty="0"/>
              <a:t>W ramach kryterium weryfikowane jest zapewnienie przez Wnioskodawcę w formie oświadczenia, że: </a:t>
            </a:r>
          </a:p>
          <a:p>
            <a:pPr marL="1165225" lvl="1" indent="-273050">
              <a:buFont typeface="+mj-lt"/>
              <a:buAutoNum type="arabicPeriod"/>
            </a:pPr>
            <a:r>
              <a:rPr lang="pl-PL" sz="1800" dirty="0"/>
              <a:t>projekt nie został zakończony w rozumieniu art. 63 ust. 6; </a:t>
            </a:r>
          </a:p>
          <a:p>
            <a:pPr marL="1165225" lvl="1" indent="-273050">
              <a:buFont typeface="+mj-lt"/>
              <a:buAutoNum type="arabicPeriod"/>
            </a:pPr>
            <a:r>
              <a:rPr lang="pl-PL" sz="1800" dirty="0"/>
              <a:t>nie rozpoczął realizacji projektu przed dniem złożenia wniosku o dofinansowanie albo że realizując projekt przed dniem złożenia wniosku, przestrzegał obowiązujących przepisów prawa dotyczących danej operacji (art. 73 ust. 2 lit. f);</a:t>
            </a:r>
          </a:p>
          <a:p>
            <a:pPr marL="1165225" lvl="1" indent="-273050">
              <a:buFont typeface="+mj-lt"/>
              <a:buAutoNum type="arabicPeriod"/>
            </a:pPr>
            <a:r>
              <a:rPr lang="pl-PL" sz="1800" dirty="0"/>
              <a:t>projekt nie obejmuje przedsięwzięć będących częścią operacji, które zostały objęte lub powinny były zostać objęte procedurą odzyskiwania zgodnie z art. 65 (trwałość operacji) w następstwie przeniesienia działalności produkcyjnej poza obszar objęty programem (art. 73 ust. 2 lit. h);</a:t>
            </a:r>
          </a:p>
          <a:p>
            <a:pPr lvl="1" indent="0">
              <a:buNone/>
            </a:pPr>
            <a:endParaRPr lang="pl-PL" sz="1800" dirty="0"/>
          </a:p>
          <a:p>
            <a:pPr lvl="1" indent="0">
              <a:buNone/>
            </a:pPr>
            <a:r>
              <a:rPr lang="pl-PL" sz="1800" dirty="0"/>
              <a:t>(projekt musi uzyskać pozytywną ocenę we wszystkich punktach)</a:t>
            </a:r>
          </a:p>
          <a:p>
            <a:endParaRPr lang="pl-PL" sz="1800" b="1" dirty="0"/>
          </a:p>
        </p:txBody>
      </p:sp>
      <p:sp>
        <p:nvSpPr>
          <p:cNvPr id="3" name="Tytuł 2">
            <a:extLst>
              <a:ext uri="{FF2B5EF4-FFF2-40B4-BE49-F238E27FC236}">
                <a16:creationId xmlns:a16="http://schemas.microsoft.com/office/drawing/2014/main" id="{85E63BFE-EA27-DC56-DCD5-0EBC3CC5E5D2}"/>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1836391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FC7AABA7-7796-67DB-FCCD-47E7E4A04A87}"/>
              </a:ext>
            </a:extLst>
          </p:cNvPr>
          <p:cNvSpPr>
            <a:spLocks noGrp="1"/>
          </p:cNvSpPr>
          <p:nvPr>
            <p:ph idx="4294967295"/>
          </p:nvPr>
        </p:nvSpPr>
        <p:spPr>
          <a:xfrm>
            <a:off x="474216" y="1399032"/>
            <a:ext cx="10879587" cy="4111097"/>
          </a:xfrm>
          <a:prstGeom prst="rect">
            <a:avLst/>
          </a:prstGeom>
        </p:spPr>
        <p:txBody>
          <a:bodyPr/>
          <a:lstStyle/>
          <a:p>
            <a:pPr marL="0" indent="0">
              <a:buNone/>
            </a:pPr>
            <a:r>
              <a:rPr lang="pl-PL" sz="1800" b="1" dirty="0"/>
              <a:t>10.  Brak podwójnego finansowania</a:t>
            </a:r>
          </a:p>
          <a:p>
            <a:pPr marL="358775" indent="0">
              <a:lnSpc>
                <a:spcPct val="114000"/>
              </a:lnSpc>
              <a:spcBef>
                <a:spcPts val="300"/>
              </a:spcBef>
              <a:spcAft>
                <a:spcPts val="300"/>
              </a:spcAft>
              <a:buNone/>
              <a:tabLst>
                <a:tab pos="53340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i Partnerzy (jeśli dotyczy) nie otrzymali już finansowania na ten sam cel, na te same wydatki w ramach innych unijnych programów, instrumentów, funduszy w ramach budżetu Unii Europejskiej oraz środków publicznych na realizację zakresu prac zakładanego w ramach wniosku o dofinansowanie.</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4000"/>
              </a:lnSpc>
              <a:spcBef>
                <a:spcPts val="300"/>
              </a:spcBef>
              <a:spcAft>
                <a:spcPts val="300"/>
              </a:spcAft>
              <a:buNone/>
              <a:tabLst>
                <a:tab pos="533400" algn="l"/>
              </a:tabLst>
            </a:pPr>
            <a:r>
              <a:rPr lang="pl-PL" sz="1800" dirty="0">
                <a:effectLst/>
                <a:latin typeface="Calibri" panose="020F0502020204030204" pitchFamily="34" charset="0"/>
                <a:ea typeface="Calibri" panose="020F0502020204030204" pitchFamily="34" charset="0"/>
              </a:rPr>
              <a:t>Weryfikacja na etapie oceny wniosku o dofinasowanie będzie obejmować oświadczenie o braku podwójnego finansowania projektu złożone przez Wnioskodawcę i Partnerów (jeśli dotyczy).</a:t>
            </a:r>
            <a:endParaRPr lang="pl-PL" sz="1800" b="1" dirty="0"/>
          </a:p>
        </p:txBody>
      </p:sp>
      <p:sp>
        <p:nvSpPr>
          <p:cNvPr id="3" name="Tytuł 2">
            <a:extLst>
              <a:ext uri="{FF2B5EF4-FFF2-40B4-BE49-F238E27FC236}">
                <a16:creationId xmlns:a16="http://schemas.microsoft.com/office/drawing/2014/main" id="{44BED791-2C8C-7345-443B-4089FB60978B}"/>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3344706847"/>
      </p:ext>
    </p:extLst>
  </p:cSld>
  <p:clrMapOvr>
    <a:masterClrMapping/>
  </p:clrMapOvr>
</p:sld>
</file>

<file path=ppt/theme/theme1.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Projekt niestandardowy">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DDC3639877FF247B12FAFE25F26D61F" ma:contentTypeVersion="14" ma:contentTypeDescription="Utwórz nowy dokument." ma:contentTypeScope="" ma:versionID="1b6f16793714236cb66ce9195063b3d4">
  <xsd:schema xmlns:xsd="http://www.w3.org/2001/XMLSchema" xmlns:xs="http://www.w3.org/2001/XMLSchema" xmlns:p="http://schemas.microsoft.com/office/2006/metadata/properties" xmlns:ns2="c908c224-fde1-4783-a6a3-6de4ef3d1c98" xmlns:ns3="0613e59e-073d-4b89-ba21-29ee3a20538d" targetNamespace="http://schemas.microsoft.com/office/2006/metadata/properties" ma:root="true" ma:fieldsID="224275309678fd2c946390d6b1d9f21d" ns2:_="" ns3:_="">
    <xsd:import namespace="c908c224-fde1-4783-a6a3-6de4ef3d1c98"/>
    <xsd:import namespace="0613e59e-073d-4b89-ba21-29ee3a20538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DateTaken" minOccurs="0"/>
                <xsd:element ref="ns3:SharedWithUsers" minOccurs="0"/>
                <xsd:element ref="ns3:SharedWithDetails" minOccurs="0"/>
                <xsd:element ref="ns2:lcf76f155ced4ddcb4097134ff3c332f" minOccurs="0"/>
                <xsd:element ref="ns3:TaxCatchAll"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8c224-fde1-4783-a6a3-6de4ef3d1c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Tagi obrazów" ma:readOnly="false" ma:fieldId="{5cf76f15-5ced-4ddc-b409-7134ff3c332f}" ma:taxonomyMulti="true" ma:sspId="cc6f6cad-d038-4c8c-a53d-3cb4c28787a9" ma:termSetId="09814cd3-568e-fe90-9814-8d621ff8fb84" ma:anchorId="fba54fb3-c3e1-fe81-a776-ca4b69148c4d" ma:open="true" ma:isKeyword="false">
      <xsd:complexType>
        <xsd:sequence>
          <xsd:element ref="pc:Terms" minOccurs="0" maxOccurs="1"/>
        </xsd:sequence>
      </xsd:complexType>
    </xsd:element>
    <xsd:element name="_Flow_SignoffStatus" ma:index="21" nillable="true" ma:displayName="Stan zatwierdzenia" ma:internalName="Stan_x0020_zatwierdzenia">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613e59e-073d-4b89-ba21-29ee3a20538d" elementFormDefault="qualified">
    <xsd:import namespace="http://schemas.microsoft.com/office/2006/documentManagement/types"/>
    <xsd:import namespace="http://schemas.microsoft.com/office/infopath/2007/PartnerControls"/>
    <xsd:element name="SharedWithUsers" ma:index="16" nillable="true" ma:displayName="Udostępniani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Udostępnione dla — szczegóły" ma:internalName="SharedWithDetails" ma:readOnly="true">
      <xsd:simpleType>
        <xsd:restriction base="dms:Note">
          <xsd:maxLength value="255"/>
        </xsd:restriction>
      </xsd:simpleType>
    </xsd:element>
    <xsd:element name="TaxCatchAll" ma:index="20" nillable="true" ma:displayName="Taxonomy Catch All Column" ma:hidden="true" ma:list="{f603a190-b093-4e97-a111-f86dfbef9378}" ma:internalName="TaxCatchAll" ma:showField="CatchAllData" ma:web="0613e59e-073d-4b89-ba21-29ee3a2053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908c224-fde1-4783-a6a3-6de4ef3d1c98">
      <Terms xmlns="http://schemas.microsoft.com/office/infopath/2007/PartnerControls"/>
    </lcf76f155ced4ddcb4097134ff3c332f>
    <_Flow_SignoffStatus xmlns="c908c224-fde1-4783-a6a3-6de4ef3d1c98" xsi:nil="true"/>
    <TaxCatchAll xmlns="0613e59e-073d-4b89-ba21-29ee3a20538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3D6122-71F5-45CC-991B-D92E5EA05D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8c224-fde1-4783-a6a3-6de4ef3d1c98"/>
    <ds:schemaRef ds:uri="0613e59e-073d-4b89-ba21-29ee3a2053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FDD51E-3BE7-48E9-8574-EC8970EEE544}">
  <ds:schemaRefs>
    <ds:schemaRef ds:uri="http://schemas.microsoft.com/office/2006/documentManagement/types"/>
    <ds:schemaRef ds:uri="c908c224-fde1-4783-a6a3-6de4ef3d1c98"/>
    <ds:schemaRef ds:uri="http://www.w3.org/XML/1998/namespace"/>
    <ds:schemaRef ds:uri="http://purl.org/dc/term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0613e59e-073d-4b89-ba21-29ee3a20538d"/>
    <ds:schemaRef ds:uri="http://purl.org/dc/elements/1.1/"/>
  </ds:schemaRefs>
</ds:datastoreItem>
</file>

<file path=customXml/itemProps3.xml><?xml version="1.0" encoding="utf-8"?>
<ds:datastoreItem xmlns:ds="http://schemas.openxmlformats.org/officeDocument/2006/customXml" ds:itemID="{8DDD877D-66AE-4554-8B4D-196835119A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2837</TotalTime>
  <Words>3166</Words>
  <Application>Microsoft Office PowerPoint</Application>
  <PresentationFormat>Panoramiczny</PresentationFormat>
  <Paragraphs>201</Paragraphs>
  <Slides>32</Slides>
  <Notes>13</Notes>
  <HiddenSlides>0</HiddenSlides>
  <MMClips>0</MMClips>
  <ScaleCrop>false</ScaleCrop>
  <HeadingPairs>
    <vt:vector size="6" baseType="variant">
      <vt:variant>
        <vt:lpstr>Używane czcionki</vt:lpstr>
      </vt:variant>
      <vt:variant>
        <vt:i4>3</vt:i4>
      </vt:variant>
      <vt:variant>
        <vt:lpstr>Motyw</vt:lpstr>
      </vt:variant>
      <vt:variant>
        <vt:i4>2</vt:i4>
      </vt:variant>
      <vt:variant>
        <vt:lpstr>Tytuły slajdów</vt:lpstr>
      </vt:variant>
      <vt:variant>
        <vt:i4>32</vt:i4>
      </vt:variant>
    </vt:vector>
  </HeadingPairs>
  <TitlesOfParts>
    <vt:vector size="37" baseType="lpstr">
      <vt:lpstr>Arial</vt:lpstr>
      <vt:lpstr>Calibri</vt:lpstr>
      <vt:lpstr>Calibri Light</vt:lpstr>
      <vt:lpstr>1_Motyw pakietu Office</vt:lpstr>
      <vt:lpstr>3_Projekt niestandardowy</vt:lpstr>
      <vt:lpstr>Kryteria dla działania 2.1 Wysoka jakość i dostępność e-usług publicznych w programie Fundusze Europejskie na Rozwój Cyfrowy 2021-2027 (FERC) - niekonkurencyjny sposób wyboru projektów</vt:lpstr>
      <vt:lpstr>Wybór projektów</vt:lpstr>
      <vt:lpstr>Kryteria formalne</vt:lpstr>
      <vt:lpstr>Kryteria formalne</vt:lpstr>
      <vt:lpstr>Kryteria formalne</vt:lpstr>
      <vt:lpstr>Kryteria formalne</vt:lpstr>
      <vt:lpstr>Kryteria formalne</vt:lpstr>
      <vt:lpstr>Kryteria formalne</vt:lpstr>
      <vt:lpstr>Kryteria formalne</vt:lpstr>
      <vt:lpstr>Kryteria formalne</vt:lpstr>
      <vt:lpstr>Kryteria formalne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Kryteria 2.1 FERC</dc:title>
  <dc:creator>Anna Czekalska</dc:creator>
  <cp:lastModifiedBy>Wańczycka-Gawdzik Maja</cp:lastModifiedBy>
  <cp:revision>81</cp:revision>
  <dcterms:created xsi:type="dcterms:W3CDTF">2023-03-05T08:28:36Z</dcterms:created>
  <dcterms:modified xsi:type="dcterms:W3CDTF">2023-05-30T06:33:53Z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0x0101009DDC3639877FF247B12FAFE25F26D61F</vt:lpwstr>
  </property>
</Properties>
</file>